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6"/>
  </p:notesMasterIdLst>
  <p:sldIdLst>
    <p:sldId id="256" r:id="rId2"/>
    <p:sldId id="257" r:id="rId3"/>
    <p:sldId id="260" r:id="rId4"/>
    <p:sldId id="278" r:id="rId5"/>
    <p:sldId id="471" r:id="rId6"/>
    <p:sldId id="474" r:id="rId7"/>
    <p:sldId id="285" r:id="rId8"/>
    <p:sldId id="284" r:id="rId9"/>
    <p:sldId id="473" r:id="rId10"/>
    <p:sldId id="280" r:id="rId11"/>
    <p:sldId id="462" r:id="rId12"/>
    <p:sldId id="463" r:id="rId13"/>
    <p:sldId id="470" r:id="rId14"/>
    <p:sldId id="469" r:id="rId15"/>
    <p:sldId id="494" r:id="rId16"/>
    <p:sldId id="476" r:id="rId17"/>
    <p:sldId id="259" r:id="rId18"/>
    <p:sldId id="266" r:id="rId19"/>
    <p:sldId id="261" r:id="rId20"/>
    <p:sldId id="267" r:id="rId21"/>
    <p:sldId id="477" r:id="rId22"/>
    <p:sldId id="502" r:id="rId23"/>
    <p:sldId id="501" r:id="rId24"/>
    <p:sldId id="504" r:id="rId25"/>
    <p:sldId id="503" r:id="rId26"/>
    <p:sldId id="475" r:id="rId27"/>
    <p:sldId id="262" r:id="rId28"/>
    <p:sldId id="505" r:id="rId29"/>
    <p:sldId id="506" r:id="rId30"/>
    <p:sldId id="485" r:id="rId31"/>
    <p:sldId id="508" r:id="rId32"/>
    <p:sldId id="495" r:id="rId33"/>
    <p:sldId id="496" r:id="rId34"/>
    <p:sldId id="497" r:id="rId35"/>
    <p:sldId id="498" r:id="rId36"/>
    <p:sldId id="466" r:id="rId37"/>
    <p:sldId id="490" r:id="rId38"/>
    <p:sldId id="499" r:id="rId39"/>
    <p:sldId id="500" r:id="rId40"/>
    <p:sldId id="472" r:id="rId41"/>
    <p:sldId id="283" r:id="rId42"/>
    <p:sldId id="282" r:id="rId43"/>
    <p:sldId id="279" r:id="rId44"/>
    <p:sldId id="281" r:id="rId45"/>
    <p:sldId id="286" r:id="rId46"/>
    <p:sldId id="289" r:id="rId47"/>
    <p:sldId id="287" r:id="rId48"/>
    <p:sldId id="446" r:id="rId49"/>
    <p:sldId id="447" r:id="rId50"/>
    <p:sldId id="448" r:id="rId51"/>
    <p:sldId id="453" r:id="rId52"/>
    <p:sldId id="455" r:id="rId53"/>
    <p:sldId id="454" r:id="rId54"/>
    <p:sldId id="288" r:id="rId55"/>
    <p:sldId id="290" r:id="rId56"/>
    <p:sldId id="456" r:id="rId57"/>
    <p:sldId id="457" r:id="rId58"/>
    <p:sldId id="460" r:id="rId59"/>
    <p:sldId id="458" r:id="rId60"/>
    <p:sldId id="461" r:id="rId61"/>
    <p:sldId id="459" r:id="rId62"/>
    <p:sldId id="467" r:id="rId63"/>
    <p:sldId id="464" r:id="rId64"/>
    <p:sldId id="465" r:id="rId65"/>
  </p:sldIdLst>
  <p:sldSz cx="9144000" cy="5143500" type="screen16x9"/>
  <p:notesSz cx="6858000" cy="9144000"/>
  <p:embeddedFontLst>
    <p:embeddedFont>
      <p:font typeface="Cambria" panose="02040503050406030204" pitchFamily="18" charset="0"/>
      <p:regular r:id="rId67"/>
      <p:bold r:id="rId68"/>
      <p:italic r:id="rId69"/>
      <p:boldItalic r:id="rId70"/>
    </p:embeddedFont>
    <p:embeddedFont>
      <p:font typeface="Cambria Math" panose="02040503050406030204" pitchFamily="18" charset="0"/>
      <p:regular r:id="rId71"/>
    </p:embeddedFont>
    <p:embeddedFont>
      <p:font typeface="Consolas" panose="020B0609020204030204" pitchFamily="49" charset="0"/>
      <p:regular r:id="rId72"/>
      <p:bold r:id="rId73"/>
      <p:italic r:id="rId74"/>
      <p:boldItalic r:id="rId75"/>
    </p:embeddedFont>
    <p:embeddedFont>
      <p:font typeface="Lato" panose="020F0502020204030203" pitchFamily="34" charset="0"/>
      <p:regular r:id="rId76"/>
      <p:bold r:id="rId77"/>
      <p:italic r:id="rId78"/>
      <p:boldItalic r:id="rId79"/>
    </p:embeddedFont>
    <p:embeddedFont>
      <p:font typeface="Raleway" pitchFamily="2" charset="0"/>
      <p:regular r:id="rId80"/>
      <p:bold r:id="rId81"/>
      <p:italic r:id="rId82"/>
      <p:boldItalic r:id="rId83"/>
    </p:embeddedFont>
    <p:embeddedFont>
      <p:font typeface="Segoe UI" panose="020B0502040204020203" pitchFamily="34" charset="0"/>
      <p:regular r:id="rId84"/>
      <p:bold r:id="rId85"/>
      <p:italic r:id="rId86"/>
      <p:boldItalic r:id="rId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snapToObjects="1">
      <p:cViewPr varScale="1">
        <p:scale>
          <a:sx n="197" d="100"/>
          <a:sy n="197" d="100"/>
        </p:scale>
        <p:origin x="744"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84" Type="http://schemas.openxmlformats.org/officeDocument/2006/relationships/font" Target="fonts/font18.fntdata"/><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8.fntdata"/><Relationship Id="rId79" Type="http://schemas.openxmlformats.org/officeDocument/2006/relationships/font" Target="fonts/font13.fntdata"/><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80" Type="http://schemas.openxmlformats.org/officeDocument/2006/relationships/font" Target="fonts/font14.fntdata"/><Relationship Id="rId85"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font" Target="fonts/font17.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font" Target="fonts/font15.fntdata"/><Relationship Id="rId86"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notesMaster" Target="notesMasters/notesMaster1.xml"/><Relationship Id="rId87" Type="http://schemas.openxmlformats.org/officeDocument/2006/relationships/font" Target="fonts/font21.fntdata"/><Relationship Id="rId61" Type="http://schemas.openxmlformats.org/officeDocument/2006/relationships/slide" Target="slides/slide60.xml"/><Relationship Id="rId82" Type="http://schemas.openxmlformats.org/officeDocument/2006/relationships/font" Target="fonts/font16.fntdata"/><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10F19C-9AF8-455E-BB49-82795D97D9E4}" type="doc">
      <dgm:prSet loTypeId="urn:microsoft.com/office/officeart/2005/8/layout/bProcess3" loCatId="process" qsTypeId="urn:microsoft.com/office/officeart/2005/8/quickstyle/simple1" qsCatId="simple" csTypeId="urn:microsoft.com/office/officeart/2005/8/colors/colorful3" csCatId="colorful" phldr="1"/>
      <dgm:spPr/>
    </dgm:pt>
    <dgm:pt modelId="{D1424278-B4BF-48FD-BD7F-43BB4198C45E}">
      <dgm:prSet phldrT="[Text]" custT="1"/>
      <dgm:spPr/>
      <dgm:t>
        <a:bodyPr anchor="ctr"/>
        <a:lstStyle/>
        <a:p>
          <a:pPr algn="l"/>
          <a:r>
            <a:rPr lang="en-US" sz="1400" dirty="0"/>
            <a:t>The ML </a:t>
          </a:r>
          <a:r>
            <a:rPr lang="en-US" sz="1400" b="1" dirty="0"/>
            <a:t>experiment</a:t>
          </a:r>
          <a:r>
            <a:rPr lang="en-US" sz="1400" dirty="0"/>
            <a:t> is defined</a:t>
          </a:r>
        </a:p>
      </dgm:t>
    </dgm:pt>
    <dgm:pt modelId="{025DF95C-27A1-4271-B7CB-6128AB8017B1}" type="parTrans" cxnId="{C4537042-B14B-47D2-94A6-4A6A4F576A77}">
      <dgm:prSet/>
      <dgm:spPr/>
      <dgm:t>
        <a:bodyPr/>
        <a:lstStyle/>
        <a:p>
          <a:endParaRPr lang="en-US" sz="3200"/>
        </a:p>
      </dgm:t>
    </dgm:pt>
    <dgm:pt modelId="{5E3834B2-A93D-4F9F-A3C4-748C7BCCDB2D}" type="sibTrans" cxnId="{C4537042-B14B-47D2-94A6-4A6A4F576A77}">
      <dgm:prSet custT="1"/>
      <dgm:spPr>
        <a:ln w="38100" cap="rnd">
          <a:solidFill>
            <a:schemeClr val="accent3"/>
          </a:solidFill>
          <a:round/>
          <a:headEnd type="oval" w="sm" len="sm"/>
          <a:tailEnd type="triangle"/>
        </a:ln>
      </dgm:spPr>
      <dgm:t>
        <a:bodyPr/>
        <a:lstStyle/>
        <a:p>
          <a:endParaRPr lang="en-US" sz="900"/>
        </a:p>
      </dgm:t>
    </dgm:pt>
    <dgm:pt modelId="{0C7CBAC5-3B93-4226-9C7C-524F05CDC9C2}">
      <dgm:prSet phldrT="[Text]" custT="1"/>
      <dgm:spPr/>
      <dgm:t>
        <a:bodyPr anchor="ctr"/>
        <a:lstStyle/>
        <a:p>
          <a:pPr algn="l"/>
          <a:r>
            <a:rPr lang="en-US" sz="1400" dirty="0"/>
            <a:t>ML models are </a:t>
          </a:r>
          <a:r>
            <a:rPr lang="en-US" sz="1400" b="1" dirty="0"/>
            <a:t>trained</a:t>
          </a:r>
          <a:r>
            <a:rPr lang="en-US" sz="1400" dirty="0"/>
            <a:t> under the experiment (using a registered dataset) and, for each, a </a:t>
          </a:r>
          <a:r>
            <a:rPr lang="en-US" sz="1400" b="1" dirty="0"/>
            <a:t>Run</a:t>
          </a:r>
          <a:r>
            <a:rPr lang="en-US" sz="1400" dirty="0"/>
            <a:t> is defined</a:t>
          </a:r>
        </a:p>
      </dgm:t>
    </dgm:pt>
    <dgm:pt modelId="{C17DD012-30AF-447D-AB9A-118012DBFCD7}" type="parTrans" cxnId="{C464BCC0-37A4-4871-B1BA-FB6B42DD6488}">
      <dgm:prSet/>
      <dgm:spPr/>
      <dgm:t>
        <a:bodyPr/>
        <a:lstStyle/>
        <a:p>
          <a:endParaRPr lang="en-US" sz="3200"/>
        </a:p>
      </dgm:t>
    </dgm:pt>
    <dgm:pt modelId="{002B7378-1D44-4A2E-9313-C8753BDC6B7C}" type="sibTrans" cxnId="{C464BCC0-37A4-4871-B1BA-FB6B42DD6488}">
      <dgm:prSet custT="1"/>
      <dgm:spPr>
        <a:ln w="38100" cap="rnd">
          <a:solidFill>
            <a:schemeClr val="accent3"/>
          </a:solidFill>
          <a:round/>
          <a:headEnd type="oval" w="sm" len="sm"/>
          <a:tailEnd type="triangle"/>
        </a:ln>
      </dgm:spPr>
      <dgm:t>
        <a:bodyPr/>
        <a:lstStyle/>
        <a:p>
          <a:endParaRPr lang="en-US" sz="900"/>
        </a:p>
      </dgm:t>
    </dgm:pt>
    <dgm:pt modelId="{BEE22CC3-71A8-4FE2-A916-4C37F1A89AFD}">
      <dgm:prSet phldrT="[Text]" custT="1"/>
      <dgm:spPr/>
      <dgm:t>
        <a:bodyPr anchor="ctr"/>
        <a:lstStyle/>
        <a:p>
          <a:pPr algn="l"/>
          <a:r>
            <a:rPr lang="en-US" sz="1400" dirty="0"/>
            <a:t>The Data Lake is defined as a </a:t>
          </a:r>
          <a:r>
            <a:rPr lang="en-US" sz="1400" b="1" dirty="0"/>
            <a:t>Datastore</a:t>
          </a:r>
        </a:p>
      </dgm:t>
    </dgm:pt>
    <dgm:pt modelId="{0D3FA5E1-6F04-4794-B618-8583A1F33BB7}" type="parTrans" cxnId="{656A68F4-5DEF-43B8-A6F9-5CBD4F488489}">
      <dgm:prSet/>
      <dgm:spPr/>
      <dgm:t>
        <a:bodyPr/>
        <a:lstStyle/>
        <a:p>
          <a:endParaRPr lang="en-US" sz="3200"/>
        </a:p>
      </dgm:t>
    </dgm:pt>
    <dgm:pt modelId="{12429059-AE68-44B6-A08A-166C2A6F1376}" type="sibTrans" cxnId="{656A68F4-5DEF-43B8-A6F9-5CBD4F488489}">
      <dgm:prSet custT="1"/>
      <dgm:spPr>
        <a:ln w="38100" cap="rnd">
          <a:solidFill>
            <a:schemeClr val="accent3"/>
          </a:solidFill>
          <a:round/>
          <a:headEnd type="oval" w="sm" len="sm"/>
          <a:tailEnd type="triangle"/>
        </a:ln>
      </dgm:spPr>
      <dgm:t>
        <a:bodyPr/>
        <a:lstStyle/>
        <a:p>
          <a:endParaRPr lang="en-US" sz="900"/>
        </a:p>
      </dgm:t>
    </dgm:pt>
    <dgm:pt modelId="{5C60A8DE-8E6B-48E8-B16A-DDDEA8EB18E1}">
      <dgm:prSet phldrT="[Text]" custT="1"/>
      <dgm:spPr/>
      <dgm:t>
        <a:bodyPr anchor="ctr"/>
        <a:lstStyle/>
        <a:p>
          <a:pPr algn="l"/>
          <a:r>
            <a:rPr lang="en-US" sz="1400" dirty="0"/>
            <a:t>A file from the Datastore is registered as a </a:t>
          </a:r>
          <a:r>
            <a:rPr lang="en-US" sz="1400" b="1" dirty="0"/>
            <a:t>Data Asset</a:t>
          </a:r>
          <a:r>
            <a:rPr lang="en-US" sz="1400" dirty="0"/>
            <a:t> and versioned</a:t>
          </a:r>
        </a:p>
      </dgm:t>
    </dgm:pt>
    <dgm:pt modelId="{7BBFBABF-6BA4-41E2-951D-E2AB414E5AF3}" type="parTrans" cxnId="{ECB0C953-D608-4EF9-AA43-696CEE105F7F}">
      <dgm:prSet/>
      <dgm:spPr/>
      <dgm:t>
        <a:bodyPr/>
        <a:lstStyle/>
        <a:p>
          <a:endParaRPr lang="en-US" sz="3200"/>
        </a:p>
      </dgm:t>
    </dgm:pt>
    <dgm:pt modelId="{4AF74A3F-7DDF-4BAC-8116-E32C06B2F2CC}" type="sibTrans" cxnId="{ECB0C953-D608-4EF9-AA43-696CEE105F7F}">
      <dgm:prSet custT="1"/>
      <dgm:spPr>
        <a:ln w="38100" cap="rnd">
          <a:solidFill>
            <a:schemeClr val="accent3"/>
          </a:solidFill>
          <a:round/>
          <a:headEnd type="oval" w="sm" len="sm"/>
          <a:tailEnd type="triangle"/>
        </a:ln>
      </dgm:spPr>
      <dgm:t>
        <a:bodyPr/>
        <a:lstStyle/>
        <a:p>
          <a:endParaRPr lang="en-US" sz="900"/>
        </a:p>
      </dgm:t>
    </dgm:pt>
    <dgm:pt modelId="{A53F8EA2-6990-4944-837A-8A05BF1AA3F9}">
      <dgm:prSet phldrT="[Text]" custT="1"/>
      <dgm:spPr/>
      <dgm:t>
        <a:bodyPr anchor="ctr"/>
        <a:lstStyle/>
        <a:p>
          <a:pPr algn="l"/>
          <a:r>
            <a:rPr lang="en-US" sz="1400" dirty="0"/>
            <a:t>The best model is </a:t>
          </a:r>
          <a:r>
            <a:rPr lang="en-US" sz="1400" b="1" dirty="0"/>
            <a:t>registered</a:t>
          </a:r>
          <a:r>
            <a:rPr lang="en-US" sz="1400" dirty="0"/>
            <a:t> and versioned</a:t>
          </a:r>
        </a:p>
      </dgm:t>
    </dgm:pt>
    <dgm:pt modelId="{10A6CFDD-9455-49A2-8EB1-83EE6F5B2A2B}" type="parTrans" cxnId="{CE465203-94E5-41A6-A479-C7488B642787}">
      <dgm:prSet/>
      <dgm:spPr/>
      <dgm:t>
        <a:bodyPr/>
        <a:lstStyle/>
        <a:p>
          <a:endParaRPr lang="en-US" sz="3200"/>
        </a:p>
      </dgm:t>
    </dgm:pt>
    <dgm:pt modelId="{E5FC531C-8865-4E2F-A01F-40309BF4A491}" type="sibTrans" cxnId="{CE465203-94E5-41A6-A479-C7488B642787}">
      <dgm:prSet custT="1"/>
      <dgm:spPr>
        <a:ln w="38100" cap="rnd">
          <a:solidFill>
            <a:schemeClr val="accent3"/>
          </a:solidFill>
          <a:round/>
          <a:headEnd type="oval" w="sm" len="sm"/>
          <a:tailEnd type="triangle"/>
        </a:ln>
      </dgm:spPr>
      <dgm:t>
        <a:bodyPr/>
        <a:lstStyle/>
        <a:p>
          <a:endParaRPr lang="en-US" sz="900"/>
        </a:p>
      </dgm:t>
    </dgm:pt>
    <dgm:pt modelId="{57731373-C80E-4E09-AE92-8009F2922300}">
      <dgm:prSet phldrT="[Text]" custT="1"/>
      <dgm:spPr/>
      <dgm:t>
        <a:bodyPr anchor="ctr"/>
        <a:lstStyle/>
        <a:p>
          <a:pPr algn="l"/>
          <a:r>
            <a:rPr lang="en-US" sz="1400" dirty="0"/>
            <a:t>The registered model is </a:t>
          </a:r>
          <a:r>
            <a:rPr lang="en-US" sz="1400" b="1" dirty="0"/>
            <a:t>deployed</a:t>
          </a:r>
          <a:r>
            <a:rPr lang="en-US" sz="1400" dirty="0"/>
            <a:t> as a webservice</a:t>
          </a:r>
        </a:p>
      </dgm:t>
    </dgm:pt>
    <dgm:pt modelId="{013B1CA8-BB4E-4DEE-87FD-32BFB3E7CA2B}" type="parTrans" cxnId="{ABAB24A6-740E-4084-B4A3-B50015E076CA}">
      <dgm:prSet/>
      <dgm:spPr/>
      <dgm:t>
        <a:bodyPr/>
        <a:lstStyle/>
        <a:p>
          <a:endParaRPr lang="en-US" sz="3200"/>
        </a:p>
      </dgm:t>
    </dgm:pt>
    <dgm:pt modelId="{6353064C-C095-4BD2-86C8-CCA4CC1A7966}" type="sibTrans" cxnId="{ABAB24A6-740E-4084-B4A3-B50015E076CA}">
      <dgm:prSet/>
      <dgm:spPr/>
      <dgm:t>
        <a:bodyPr/>
        <a:lstStyle/>
        <a:p>
          <a:endParaRPr lang="en-US" sz="3200"/>
        </a:p>
      </dgm:t>
    </dgm:pt>
    <dgm:pt modelId="{4C1C69C1-DAA9-4E29-A4CE-7C992F91D42F}" type="pres">
      <dgm:prSet presAssocID="{4410F19C-9AF8-455E-BB49-82795D97D9E4}" presName="Name0" presStyleCnt="0">
        <dgm:presLayoutVars>
          <dgm:dir/>
          <dgm:resizeHandles val="exact"/>
        </dgm:presLayoutVars>
      </dgm:prSet>
      <dgm:spPr/>
    </dgm:pt>
    <dgm:pt modelId="{26C05194-595E-44D1-84CB-2197238A83C4}" type="pres">
      <dgm:prSet presAssocID="{BEE22CC3-71A8-4FE2-A916-4C37F1A89AFD}" presName="node" presStyleLbl="node1" presStyleIdx="0" presStyleCnt="6">
        <dgm:presLayoutVars>
          <dgm:bulletEnabled val="1"/>
        </dgm:presLayoutVars>
      </dgm:prSet>
      <dgm:spPr/>
    </dgm:pt>
    <dgm:pt modelId="{27649699-B745-4AC1-9D9D-D35BEE6C4113}" type="pres">
      <dgm:prSet presAssocID="{12429059-AE68-44B6-A08A-166C2A6F1376}" presName="sibTrans" presStyleLbl="sibTrans1D1" presStyleIdx="0" presStyleCnt="5"/>
      <dgm:spPr/>
    </dgm:pt>
    <dgm:pt modelId="{A1A56B5A-CA55-4D26-9AAF-EBDFDA3696DD}" type="pres">
      <dgm:prSet presAssocID="{12429059-AE68-44B6-A08A-166C2A6F1376}" presName="connectorText" presStyleLbl="sibTrans1D1" presStyleIdx="0" presStyleCnt="5"/>
      <dgm:spPr/>
    </dgm:pt>
    <dgm:pt modelId="{A9BC978D-AED0-4E09-BF79-F26E8D1CF4A1}" type="pres">
      <dgm:prSet presAssocID="{5C60A8DE-8E6B-48E8-B16A-DDDEA8EB18E1}" presName="node" presStyleLbl="node1" presStyleIdx="1" presStyleCnt="6">
        <dgm:presLayoutVars>
          <dgm:bulletEnabled val="1"/>
        </dgm:presLayoutVars>
      </dgm:prSet>
      <dgm:spPr/>
    </dgm:pt>
    <dgm:pt modelId="{517F039B-46A4-4CED-9BE1-83705535D140}" type="pres">
      <dgm:prSet presAssocID="{4AF74A3F-7DDF-4BAC-8116-E32C06B2F2CC}" presName="sibTrans" presStyleLbl="sibTrans1D1" presStyleIdx="1" presStyleCnt="5"/>
      <dgm:spPr/>
    </dgm:pt>
    <dgm:pt modelId="{87AADF7E-62D6-4428-9714-F8C6A8B78AFA}" type="pres">
      <dgm:prSet presAssocID="{4AF74A3F-7DDF-4BAC-8116-E32C06B2F2CC}" presName="connectorText" presStyleLbl="sibTrans1D1" presStyleIdx="1" presStyleCnt="5"/>
      <dgm:spPr/>
    </dgm:pt>
    <dgm:pt modelId="{1F977013-8D01-457C-BF74-0007130FF42E}" type="pres">
      <dgm:prSet presAssocID="{D1424278-B4BF-48FD-BD7F-43BB4198C45E}" presName="node" presStyleLbl="node1" presStyleIdx="2" presStyleCnt="6">
        <dgm:presLayoutVars>
          <dgm:bulletEnabled val="1"/>
        </dgm:presLayoutVars>
      </dgm:prSet>
      <dgm:spPr/>
    </dgm:pt>
    <dgm:pt modelId="{058BA394-4F29-4EF1-ABF8-0419C44C1287}" type="pres">
      <dgm:prSet presAssocID="{5E3834B2-A93D-4F9F-A3C4-748C7BCCDB2D}" presName="sibTrans" presStyleLbl="sibTrans1D1" presStyleIdx="2" presStyleCnt="5"/>
      <dgm:spPr/>
    </dgm:pt>
    <dgm:pt modelId="{766094CA-2905-4E67-8970-87C58DD13910}" type="pres">
      <dgm:prSet presAssocID="{5E3834B2-A93D-4F9F-A3C4-748C7BCCDB2D}" presName="connectorText" presStyleLbl="sibTrans1D1" presStyleIdx="2" presStyleCnt="5"/>
      <dgm:spPr/>
    </dgm:pt>
    <dgm:pt modelId="{DC176FE8-EBD1-4E58-B8DE-9A628B1067C4}" type="pres">
      <dgm:prSet presAssocID="{0C7CBAC5-3B93-4226-9C7C-524F05CDC9C2}" presName="node" presStyleLbl="node1" presStyleIdx="3" presStyleCnt="6">
        <dgm:presLayoutVars>
          <dgm:bulletEnabled val="1"/>
        </dgm:presLayoutVars>
      </dgm:prSet>
      <dgm:spPr/>
    </dgm:pt>
    <dgm:pt modelId="{1616C7BD-4700-4B40-9DC1-FC4704F28B81}" type="pres">
      <dgm:prSet presAssocID="{002B7378-1D44-4A2E-9313-C8753BDC6B7C}" presName="sibTrans" presStyleLbl="sibTrans1D1" presStyleIdx="3" presStyleCnt="5"/>
      <dgm:spPr/>
    </dgm:pt>
    <dgm:pt modelId="{65F2B20B-A30C-42CC-A62D-787D9307324F}" type="pres">
      <dgm:prSet presAssocID="{002B7378-1D44-4A2E-9313-C8753BDC6B7C}" presName="connectorText" presStyleLbl="sibTrans1D1" presStyleIdx="3" presStyleCnt="5"/>
      <dgm:spPr/>
    </dgm:pt>
    <dgm:pt modelId="{C9CDB5AA-AFA6-4E60-8069-F7AB9EF42501}" type="pres">
      <dgm:prSet presAssocID="{A53F8EA2-6990-4944-837A-8A05BF1AA3F9}" presName="node" presStyleLbl="node1" presStyleIdx="4" presStyleCnt="6">
        <dgm:presLayoutVars>
          <dgm:bulletEnabled val="1"/>
        </dgm:presLayoutVars>
      </dgm:prSet>
      <dgm:spPr/>
    </dgm:pt>
    <dgm:pt modelId="{FC9A3AA5-D906-45CE-82DB-2B5D69081942}" type="pres">
      <dgm:prSet presAssocID="{E5FC531C-8865-4E2F-A01F-40309BF4A491}" presName="sibTrans" presStyleLbl="sibTrans1D1" presStyleIdx="4" presStyleCnt="5"/>
      <dgm:spPr/>
    </dgm:pt>
    <dgm:pt modelId="{D058FE29-7F42-400C-A266-F0C72530FEA6}" type="pres">
      <dgm:prSet presAssocID="{E5FC531C-8865-4E2F-A01F-40309BF4A491}" presName="connectorText" presStyleLbl="sibTrans1D1" presStyleIdx="4" presStyleCnt="5"/>
      <dgm:spPr/>
    </dgm:pt>
    <dgm:pt modelId="{25062737-8A56-4984-94AB-53248B63EA16}" type="pres">
      <dgm:prSet presAssocID="{57731373-C80E-4E09-AE92-8009F2922300}" presName="node" presStyleLbl="node1" presStyleIdx="5" presStyleCnt="6">
        <dgm:presLayoutVars>
          <dgm:bulletEnabled val="1"/>
        </dgm:presLayoutVars>
      </dgm:prSet>
      <dgm:spPr/>
    </dgm:pt>
  </dgm:ptLst>
  <dgm:cxnLst>
    <dgm:cxn modelId="{78AB7800-11F9-4216-8E78-0DF7821CE9E7}" type="presOf" srcId="{E5FC531C-8865-4E2F-A01F-40309BF4A491}" destId="{FC9A3AA5-D906-45CE-82DB-2B5D69081942}" srcOrd="0" destOrd="0" presId="urn:microsoft.com/office/officeart/2005/8/layout/bProcess3"/>
    <dgm:cxn modelId="{CE465203-94E5-41A6-A479-C7488B642787}" srcId="{4410F19C-9AF8-455E-BB49-82795D97D9E4}" destId="{A53F8EA2-6990-4944-837A-8A05BF1AA3F9}" srcOrd="4" destOrd="0" parTransId="{10A6CFDD-9455-49A2-8EB1-83EE6F5B2A2B}" sibTransId="{E5FC531C-8865-4E2F-A01F-40309BF4A491}"/>
    <dgm:cxn modelId="{D2F4520B-D08F-4F6D-9E32-012DA6BFF693}" type="presOf" srcId="{002B7378-1D44-4A2E-9313-C8753BDC6B7C}" destId="{1616C7BD-4700-4B40-9DC1-FC4704F28B81}" srcOrd="0" destOrd="0" presId="urn:microsoft.com/office/officeart/2005/8/layout/bProcess3"/>
    <dgm:cxn modelId="{111EAF16-773C-4123-9728-30D18E46A816}" type="presOf" srcId="{002B7378-1D44-4A2E-9313-C8753BDC6B7C}" destId="{65F2B20B-A30C-42CC-A62D-787D9307324F}" srcOrd="1" destOrd="0" presId="urn:microsoft.com/office/officeart/2005/8/layout/bProcess3"/>
    <dgm:cxn modelId="{A63ECC29-2820-4062-B1BC-1C91FC33E551}" type="presOf" srcId="{57731373-C80E-4E09-AE92-8009F2922300}" destId="{25062737-8A56-4984-94AB-53248B63EA16}" srcOrd="0" destOrd="0" presId="urn:microsoft.com/office/officeart/2005/8/layout/bProcess3"/>
    <dgm:cxn modelId="{D14D1936-FA5E-4C62-BB7E-035C9D60EFEA}" type="presOf" srcId="{5C60A8DE-8E6B-48E8-B16A-DDDEA8EB18E1}" destId="{A9BC978D-AED0-4E09-BF79-F26E8D1CF4A1}" srcOrd="0" destOrd="0" presId="urn:microsoft.com/office/officeart/2005/8/layout/bProcess3"/>
    <dgm:cxn modelId="{EEE3B83B-8554-467E-A752-7DC252304D85}" type="presOf" srcId="{12429059-AE68-44B6-A08A-166C2A6F1376}" destId="{27649699-B745-4AC1-9D9D-D35BEE6C4113}" srcOrd="0" destOrd="0" presId="urn:microsoft.com/office/officeart/2005/8/layout/bProcess3"/>
    <dgm:cxn modelId="{4098195F-3CE7-430D-8206-B59D789E3FD7}" type="presOf" srcId="{BEE22CC3-71A8-4FE2-A916-4C37F1A89AFD}" destId="{26C05194-595E-44D1-84CB-2197238A83C4}" srcOrd="0" destOrd="0" presId="urn:microsoft.com/office/officeart/2005/8/layout/bProcess3"/>
    <dgm:cxn modelId="{C4537042-B14B-47D2-94A6-4A6A4F576A77}" srcId="{4410F19C-9AF8-455E-BB49-82795D97D9E4}" destId="{D1424278-B4BF-48FD-BD7F-43BB4198C45E}" srcOrd="2" destOrd="0" parTransId="{025DF95C-27A1-4271-B7CB-6128AB8017B1}" sibTransId="{5E3834B2-A93D-4F9F-A3C4-748C7BCCDB2D}"/>
    <dgm:cxn modelId="{58D40353-3FDE-4676-AD8A-D9EB7DF093A7}" type="presOf" srcId="{4AF74A3F-7DDF-4BAC-8116-E32C06B2F2CC}" destId="{517F039B-46A4-4CED-9BE1-83705535D140}" srcOrd="0" destOrd="0" presId="urn:microsoft.com/office/officeart/2005/8/layout/bProcess3"/>
    <dgm:cxn modelId="{70881873-E84C-4789-B0ED-F788AC16ECE9}" type="presOf" srcId="{4AF74A3F-7DDF-4BAC-8116-E32C06B2F2CC}" destId="{87AADF7E-62D6-4428-9714-F8C6A8B78AFA}" srcOrd="1" destOrd="0" presId="urn:microsoft.com/office/officeart/2005/8/layout/bProcess3"/>
    <dgm:cxn modelId="{87637D53-BC00-4DB4-99FE-2B7428C56F3D}" type="presOf" srcId="{5E3834B2-A93D-4F9F-A3C4-748C7BCCDB2D}" destId="{058BA394-4F29-4EF1-ABF8-0419C44C1287}" srcOrd="0" destOrd="0" presId="urn:microsoft.com/office/officeart/2005/8/layout/bProcess3"/>
    <dgm:cxn modelId="{ECB0C953-D608-4EF9-AA43-696CEE105F7F}" srcId="{4410F19C-9AF8-455E-BB49-82795D97D9E4}" destId="{5C60A8DE-8E6B-48E8-B16A-DDDEA8EB18E1}" srcOrd="1" destOrd="0" parTransId="{7BBFBABF-6BA4-41E2-951D-E2AB414E5AF3}" sibTransId="{4AF74A3F-7DDF-4BAC-8116-E32C06B2F2CC}"/>
    <dgm:cxn modelId="{FBC47275-6E52-4518-B9C3-A01CA1F204D8}" type="presOf" srcId="{E5FC531C-8865-4E2F-A01F-40309BF4A491}" destId="{D058FE29-7F42-400C-A266-F0C72530FEA6}" srcOrd="1" destOrd="0" presId="urn:microsoft.com/office/officeart/2005/8/layout/bProcess3"/>
    <dgm:cxn modelId="{B48C5A82-F3B4-4A09-8C51-9CE26342DE78}" type="presOf" srcId="{4410F19C-9AF8-455E-BB49-82795D97D9E4}" destId="{4C1C69C1-DAA9-4E29-A4CE-7C992F91D42F}" srcOrd="0" destOrd="0" presId="urn:microsoft.com/office/officeart/2005/8/layout/bProcess3"/>
    <dgm:cxn modelId="{77661E93-7F63-43DB-8F70-F7627385C301}" type="presOf" srcId="{D1424278-B4BF-48FD-BD7F-43BB4198C45E}" destId="{1F977013-8D01-457C-BF74-0007130FF42E}" srcOrd="0" destOrd="0" presId="urn:microsoft.com/office/officeart/2005/8/layout/bProcess3"/>
    <dgm:cxn modelId="{533E73A3-D491-40A4-B837-A6E1E2AB1E26}" type="presOf" srcId="{12429059-AE68-44B6-A08A-166C2A6F1376}" destId="{A1A56B5A-CA55-4D26-9AAF-EBDFDA3696DD}" srcOrd="1" destOrd="0" presId="urn:microsoft.com/office/officeart/2005/8/layout/bProcess3"/>
    <dgm:cxn modelId="{ABAB24A6-740E-4084-B4A3-B50015E076CA}" srcId="{4410F19C-9AF8-455E-BB49-82795D97D9E4}" destId="{57731373-C80E-4E09-AE92-8009F2922300}" srcOrd="5" destOrd="0" parTransId="{013B1CA8-BB4E-4DEE-87FD-32BFB3E7CA2B}" sibTransId="{6353064C-C095-4BD2-86C8-CCA4CC1A7966}"/>
    <dgm:cxn modelId="{0B9464B0-A7D5-4E3F-B6C5-767D7F8955E7}" type="presOf" srcId="{A53F8EA2-6990-4944-837A-8A05BF1AA3F9}" destId="{C9CDB5AA-AFA6-4E60-8069-F7AB9EF42501}" srcOrd="0" destOrd="0" presId="urn:microsoft.com/office/officeart/2005/8/layout/bProcess3"/>
    <dgm:cxn modelId="{F7ADA3B0-8179-4460-AC1B-C99690DAB42D}" type="presOf" srcId="{5E3834B2-A93D-4F9F-A3C4-748C7BCCDB2D}" destId="{766094CA-2905-4E67-8970-87C58DD13910}" srcOrd="1" destOrd="0" presId="urn:microsoft.com/office/officeart/2005/8/layout/bProcess3"/>
    <dgm:cxn modelId="{C464BCC0-37A4-4871-B1BA-FB6B42DD6488}" srcId="{4410F19C-9AF8-455E-BB49-82795D97D9E4}" destId="{0C7CBAC5-3B93-4226-9C7C-524F05CDC9C2}" srcOrd="3" destOrd="0" parTransId="{C17DD012-30AF-447D-AB9A-118012DBFCD7}" sibTransId="{002B7378-1D44-4A2E-9313-C8753BDC6B7C}"/>
    <dgm:cxn modelId="{6082ABC2-B019-472C-A018-FAB8BD33B048}" type="presOf" srcId="{0C7CBAC5-3B93-4226-9C7C-524F05CDC9C2}" destId="{DC176FE8-EBD1-4E58-B8DE-9A628B1067C4}" srcOrd="0" destOrd="0" presId="urn:microsoft.com/office/officeart/2005/8/layout/bProcess3"/>
    <dgm:cxn modelId="{656A68F4-5DEF-43B8-A6F9-5CBD4F488489}" srcId="{4410F19C-9AF8-455E-BB49-82795D97D9E4}" destId="{BEE22CC3-71A8-4FE2-A916-4C37F1A89AFD}" srcOrd="0" destOrd="0" parTransId="{0D3FA5E1-6F04-4794-B618-8583A1F33BB7}" sibTransId="{12429059-AE68-44B6-A08A-166C2A6F1376}"/>
    <dgm:cxn modelId="{B57A58AD-6F14-4261-9274-1F0E4A8ED2F6}" type="presParOf" srcId="{4C1C69C1-DAA9-4E29-A4CE-7C992F91D42F}" destId="{26C05194-595E-44D1-84CB-2197238A83C4}" srcOrd="0" destOrd="0" presId="urn:microsoft.com/office/officeart/2005/8/layout/bProcess3"/>
    <dgm:cxn modelId="{A016F4A2-FF70-441F-828E-B77CE6F87A78}" type="presParOf" srcId="{4C1C69C1-DAA9-4E29-A4CE-7C992F91D42F}" destId="{27649699-B745-4AC1-9D9D-D35BEE6C4113}" srcOrd="1" destOrd="0" presId="urn:microsoft.com/office/officeart/2005/8/layout/bProcess3"/>
    <dgm:cxn modelId="{CF7A1DE2-EFA8-420E-B927-1CDDE1937022}" type="presParOf" srcId="{27649699-B745-4AC1-9D9D-D35BEE6C4113}" destId="{A1A56B5A-CA55-4D26-9AAF-EBDFDA3696DD}" srcOrd="0" destOrd="0" presId="urn:microsoft.com/office/officeart/2005/8/layout/bProcess3"/>
    <dgm:cxn modelId="{0DDDC4F4-42E1-4108-AED1-34590FC2A5C4}" type="presParOf" srcId="{4C1C69C1-DAA9-4E29-A4CE-7C992F91D42F}" destId="{A9BC978D-AED0-4E09-BF79-F26E8D1CF4A1}" srcOrd="2" destOrd="0" presId="urn:microsoft.com/office/officeart/2005/8/layout/bProcess3"/>
    <dgm:cxn modelId="{4CF5D583-5F30-421E-931D-7EE422D34D61}" type="presParOf" srcId="{4C1C69C1-DAA9-4E29-A4CE-7C992F91D42F}" destId="{517F039B-46A4-4CED-9BE1-83705535D140}" srcOrd="3" destOrd="0" presId="urn:microsoft.com/office/officeart/2005/8/layout/bProcess3"/>
    <dgm:cxn modelId="{687A4A47-3486-4C52-96CD-250EB5C7C2BC}" type="presParOf" srcId="{517F039B-46A4-4CED-9BE1-83705535D140}" destId="{87AADF7E-62D6-4428-9714-F8C6A8B78AFA}" srcOrd="0" destOrd="0" presId="urn:microsoft.com/office/officeart/2005/8/layout/bProcess3"/>
    <dgm:cxn modelId="{91718671-C5DF-4FA7-86BD-66596C296687}" type="presParOf" srcId="{4C1C69C1-DAA9-4E29-A4CE-7C992F91D42F}" destId="{1F977013-8D01-457C-BF74-0007130FF42E}" srcOrd="4" destOrd="0" presId="urn:microsoft.com/office/officeart/2005/8/layout/bProcess3"/>
    <dgm:cxn modelId="{ECBE473B-EED1-437C-B21F-2822A2F02712}" type="presParOf" srcId="{4C1C69C1-DAA9-4E29-A4CE-7C992F91D42F}" destId="{058BA394-4F29-4EF1-ABF8-0419C44C1287}" srcOrd="5" destOrd="0" presId="urn:microsoft.com/office/officeart/2005/8/layout/bProcess3"/>
    <dgm:cxn modelId="{4FA91E9F-5BE1-413E-9E6F-76AA674F46E7}" type="presParOf" srcId="{058BA394-4F29-4EF1-ABF8-0419C44C1287}" destId="{766094CA-2905-4E67-8970-87C58DD13910}" srcOrd="0" destOrd="0" presId="urn:microsoft.com/office/officeart/2005/8/layout/bProcess3"/>
    <dgm:cxn modelId="{56108A14-B393-42FB-8DE7-5651781EE301}" type="presParOf" srcId="{4C1C69C1-DAA9-4E29-A4CE-7C992F91D42F}" destId="{DC176FE8-EBD1-4E58-B8DE-9A628B1067C4}" srcOrd="6" destOrd="0" presId="urn:microsoft.com/office/officeart/2005/8/layout/bProcess3"/>
    <dgm:cxn modelId="{2C783FBD-DFE5-4B2A-9EF9-C7DBE7B6E2B3}" type="presParOf" srcId="{4C1C69C1-DAA9-4E29-A4CE-7C992F91D42F}" destId="{1616C7BD-4700-4B40-9DC1-FC4704F28B81}" srcOrd="7" destOrd="0" presId="urn:microsoft.com/office/officeart/2005/8/layout/bProcess3"/>
    <dgm:cxn modelId="{95A140C0-ECE4-4E9B-AC5A-BF5972BBBFCD}" type="presParOf" srcId="{1616C7BD-4700-4B40-9DC1-FC4704F28B81}" destId="{65F2B20B-A30C-42CC-A62D-787D9307324F}" srcOrd="0" destOrd="0" presId="urn:microsoft.com/office/officeart/2005/8/layout/bProcess3"/>
    <dgm:cxn modelId="{37276ED4-EB1F-4961-8A1E-712BC95FEC2B}" type="presParOf" srcId="{4C1C69C1-DAA9-4E29-A4CE-7C992F91D42F}" destId="{C9CDB5AA-AFA6-4E60-8069-F7AB9EF42501}" srcOrd="8" destOrd="0" presId="urn:microsoft.com/office/officeart/2005/8/layout/bProcess3"/>
    <dgm:cxn modelId="{90EB3993-E8F5-4FBC-9C3A-7169F7D5B019}" type="presParOf" srcId="{4C1C69C1-DAA9-4E29-A4CE-7C992F91D42F}" destId="{FC9A3AA5-D906-45CE-82DB-2B5D69081942}" srcOrd="9" destOrd="0" presId="urn:microsoft.com/office/officeart/2005/8/layout/bProcess3"/>
    <dgm:cxn modelId="{F2AC2D1D-922D-46FE-A897-55DDD28E17B8}" type="presParOf" srcId="{FC9A3AA5-D906-45CE-82DB-2B5D69081942}" destId="{D058FE29-7F42-400C-A266-F0C72530FEA6}" srcOrd="0" destOrd="0" presId="urn:microsoft.com/office/officeart/2005/8/layout/bProcess3"/>
    <dgm:cxn modelId="{3BB3BDF2-C234-42D1-8FF9-EB41864AD314}" type="presParOf" srcId="{4C1C69C1-DAA9-4E29-A4CE-7C992F91D42F}" destId="{25062737-8A56-4984-94AB-53248B63EA16}"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F266BD-5364-4A0A-8E17-3CBB75DD0BBF}" type="doc">
      <dgm:prSet loTypeId="urn:microsoft.com/office/officeart/2005/8/layout/hList6" loCatId="list" qsTypeId="urn:microsoft.com/office/officeart/2005/8/quickstyle/simple1" qsCatId="simple" csTypeId="urn:microsoft.com/office/officeart/2005/8/colors/colorful2" csCatId="colorful" phldr="1"/>
      <dgm:spPr/>
      <dgm:t>
        <a:bodyPr/>
        <a:lstStyle/>
        <a:p>
          <a:endParaRPr lang="en-US"/>
        </a:p>
      </dgm:t>
    </dgm:pt>
    <dgm:pt modelId="{C4A18F04-8465-4A83-914F-4A7B135D0C3F}">
      <dgm:prSet phldrT="[Text]"/>
      <dgm:spPr/>
      <dgm:t>
        <a:bodyPr/>
        <a:lstStyle/>
        <a:p>
          <a:r>
            <a:rPr lang="en-US" dirty="0"/>
            <a:t>Central Processing Unit</a:t>
          </a:r>
        </a:p>
      </dgm:t>
    </dgm:pt>
    <dgm:pt modelId="{C58D30D4-40F2-4FCE-8288-FAD827C6B871}" type="parTrans" cxnId="{8F3F1BB2-A8C6-426E-B24F-1982279D3D9E}">
      <dgm:prSet/>
      <dgm:spPr/>
      <dgm:t>
        <a:bodyPr/>
        <a:lstStyle/>
        <a:p>
          <a:endParaRPr lang="en-US"/>
        </a:p>
      </dgm:t>
    </dgm:pt>
    <dgm:pt modelId="{06580A51-5761-4C59-BF53-9C65D9D576E9}" type="sibTrans" cxnId="{8F3F1BB2-A8C6-426E-B24F-1982279D3D9E}">
      <dgm:prSet/>
      <dgm:spPr/>
      <dgm:t>
        <a:bodyPr/>
        <a:lstStyle/>
        <a:p>
          <a:endParaRPr lang="en-US"/>
        </a:p>
      </dgm:t>
    </dgm:pt>
    <dgm:pt modelId="{845C6A2F-02F1-4212-8450-8F6352476350}">
      <dgm:prSet phldrT="[Text]"/>
      <dgm:spPr/>
      <dgm:t>
        <a:bodyPr/>
        <a:lstStyle/>
        <a:p>
          <a:r>
            <a:rPr lang="en-US" dirty="0"/>
            <a:t>1-32 Cores</a:t>
          </a:r>
        </a:p>
      </dgm:t>
    </dgm:pt>
    <dgm:pt modelId="{15FA66C3-D962-481F-83AA-456253215DFB}" type="parTrans" cxnId="{B26A2758-B536-46AC-AE20-2D1C416410AF}">
      <dgm:prSet/>
      <dgm:spPr/>
      <dgm:t>
        <a:bodyPr/>
        <a:lstStyle/>
        <a:p>
          <a:endParaRPr lang="en-US"/>
        </a:p>
      </dgm:t>
    </dgm:pt>
    <dgm:pt modelId="{CF81A6BC-E135-43B7-97BF-0EF9BBA11246}" type="sibTrans" cxnId="{B26A2758-B536-46AC-AE20-2D1C416410AF}">
      <dgm:prSet/>
      <dgm:spPr/>
      <dgm:t>
        <a:bodyPr/>
        <a:lstStyle/>
        <a:p>
          <a:endParaRPr lang="en-US"/>
        </a:p>
      </dgm:t>
    </dgm:pt>
    <dgm:pt modelId="{B8FF60CA-A973-4CCB-AF5F-304E8A242E32}">
      <dgm:prSet phldrT="[Text]"/>
      <dgm:spPr/>
      <dgm:t>
        <a:bodyPr/>
        <a:lstStyle/>
        <a:p>
          <a:r>
            <a:rPr lang="en-US" dirty="0"/>
            <a:t>up to ~5GHz</a:t>
          </a:r>
        </a:p>
      </dgm:t>
    </dgm:pt>
    <dgm:pt modelId="{5155B0FA-332B-4AEF-BB4F-A502D0BE6446}" type="parTrans" cxnId="{B0D15DB6-03A1-4E28-BA72-59A89888D420}">
      <dgm:prSet/>
      <dgm:spPr/>
      <dgm:t>
        <a:bodyPr/>
        <a:lstStyle/>
        <a:p>
          <a:endParaRPr lang="en-US"/>
        </a:p>
      </dgm:t>
    </dgm:pt>
    <dgm:pt modelId="{095F07D2-7DD9-4FBE-8851-2C49693CC320}" type="sibTrans" cxnId="{B0D15DB6-03A1-4E28-BA72-59A89888D420}">
      <dgm:prSet/>
      <dgm:spPr/>
      <dgm:t>
        <a:bodyPr/>
        <a:lstStyle/>
        <a:p>
          <a:endParaRPr lang="en-US"/>
        </a:p>
      </dgm:t>
    </dgm:pt>
    <dgm:pt modelId="{6D8B7D5A-71F8-4D23-BD7B-AE63F0D1E38C}">
      <dgm:prSet phldrT="[Text]"/>
      <dgm:spPr/>
      <dgm:t>
        <a:bodyPr/>
        <a:lstStyle/>
        <a:p>
          <a:r>
            <a:rPr lang="en-US" dirty="0"/>
            <a:t>Single precision (32-bit), Double precision (64-bit) and possibly Extended precision (128-bit)</a:t>
          </a:r>
        </a:p>
      </dgm:t>
    </dgm:pt>
    <dgm:pt modelId="{C4680874-1D81-4393-9067-154D28B38E09}" type="parTrans" cxnId="{C62CC47B-B428-402B-BADD-D8D180D5AB3B}">
      <dgm:prSet/>
      <dgm:spPr/>
      <dgm:t>
        <a:bodyPr/>
        <a:lstStyle/>
        <a:p>
          <a:endParaRPr lang="en-US"/>
        </a:p>
      </dgm:t>
    </dgm:pt>
    <dgm:pt modelId="{3FAAEB60-2046-4091-A0A3-362B4D885784}" type="sibTrans" cxnId="{C62CC47B-B428-402B-BADD-D8D180D5AB3B}">
      <dgm:prSet/>
      <dgm:spPr/>
      <dgm:t>
        <a:bodyPr/>
        <a:lstStyle/>
        <a:p>
          <a:endParaRPr lang="en-US"/>
        </a:p>
      </dgm:t>
    </dgm:pt>
    <dgm:pt modelId="{159AA219-9AAD-49B8-86C7-F4FE82DE5DBA}">
      <dgm:prSet phldrT="[Text]"/>
      <dgm:spPr/>
      <dgm:t>
        <a:bodyPr/>
        <a:lstStyle/>
        <a:p>
          <a:r>
            <a:rPr lang="en-US" dirty="0"/>
            <a:t>Graphics Processing Unit</a:t>
          </a:r>
        </a:p>
      </dgm:t>
    </dgm:pt>
    <dgm:pt modelId="{361ECADF-110B-4D33-9F7A-77F3D50FE7AB}" type="parTrans" cxnId="{F2D8E71E-566B-4DBB-8960-17C5C293CA97}">
      <dgm:prSet/>
      <dgm:spPr/>
      <dgm:t>
        <a:bodyPr/>
        <a:lstStyle/>
        <a:p>
          <a:endParaRPr lang="en-US"/>
        </a:p>
      </dgm:t>
    </dgm:pt>
    <dgm:pt modelId="{A6CD12C1-3B0D-4577-9545-2AFA04AEA6CA}" type="sibTrans" cxnId="{F2D8E71E-566B-4DBB-8960-17C5C293CA97}">
      <dgm:prSet/>
      <dgm:spPr/>
      <dgm:t>
        <a:bodyPr/>
        <a:lstStyle/>
        <a:p>
          <a:endParaRPr lang="en-US"/>
        </a:p>
      </dgm:t>
    </dgm:pt>
    <dgm:pt modelId="{E971C0CC-A3EC-4F9A-BD2B-8992994EDC01}">
      <dgm:prSet phldrT="[Text]"/>
      <dgm:spPr/>
      <dgm:t>
        <a:bodyPr/>
        <a:lstStyle/>
        <a:p>
          <a:r>
            <a:rPr lang="en-US" dirty="0"/>
            <a:t>100s-1000s of slower cores</a:t>
          </a:r>
        </a:p>
      </dgm:t>
    </dgm:pt>
    <dgm:pt modelId="{3745B0F0-EA26-4ED5-928C-63A8196992B6}" type="parTrans" cxnId="{83D8AECF-B521-471D-AEAD-4184FEDEE30E}">
      <dgm:prSet/>
      <dgm:spPr/>
      <dgm:t>
        <a:bodyPr/>
        <a:lstStyle/>
        <a:p>
          <a:endParaRPr lang="en-US"/>
        </a:p>
      </dgm:t>
    </dgm:pt>
    <dgm:pt modelId="{C0B5AC99-53AB-47FF-8DB4-D3F6660BF948}" type="sibTrans" cxnId="{83D8AECF-B521-471D-AEAD-4184FEDEE30E}">
      <dgm:prSet/>
      <dgm:spPr/>
      <dgm:t>
        <a:bodyPr/>
        <a:lstStyle/>
        <a:p>
          <a:endParaRPr lang="en-US"/>
        </a:p>
      </dgm:t>
    </dgm:pt>
    <dgm:pt modelId="{452616A9-E229-44B7-A6DB-F83CBFA6567F}">
      <dgm:prSet phldrT="[Text]"/>
      <dgm:spPr/>
      <dgm:t>
        <a:bodyPr/>
        <a:lstStyle/>
        <a:p>
          <a:r>
            <a:rPr lang="en-US" dirty="0"/>
            <a:t>~500-1200MHz</a:t>
          </a:r>
        </a:p>
      </dgm:t>
    </dgm:pt>
    <dgm:pt modelId="{5600F590-74F5-46E7-A40E-6D03339E6A24}" type="parTrans" cxnId="{9AC89891-FD1F-4DD5-8D47-C14C55DD2CF8}">
      <dgm:prSet/>
      <dgm:spPr/>
      <dgm:t>
        <a:bodyPr/>
        <a:lstStyle/>
        <a:p>
          <a:endParaRPr lang="en-US"/>
        </a:p>
      </dgm:t>
    </dgm:pt>
    <dgm:pt modelId="{0ED796FC-EDBF-4A64-991D-962BA68976C4}" type="sibTrans" cxnId="{9AC89891-FD1F-4DD5-8D47-C14C55DD2CF8}">
      <dgm:prSet/>
      <dgm:spPr/>
      <dgm:t>
        <a:bodyPr/>
        <a:lstStyle/>
        <a:p>
          <a:endParaRPr lang="en-US"/>
        </a:p>
      </dgm:t>
    </dgm:pt>
    <dgm:pt modelId="{DC98CCA7-5CDB-4687-83A8-87937094B552}">
      <dgm:prSet phldrT="[Text]"/>
      <dgm:spPr/>
      <dgm:t>
        <a:bodyPr/>
        <a:lstStyle/>
        <a:p>
          <a:r>
            <a:rPr lang="en-US" dirty="0"/>
            <a:t>Field Programmable Gate Array</a:t>
          </a:r>
        </a:p>
      </dgm:t>
    </dgm:pt>
    <dgm:pt modelId="{B97A8067-C300-4BF4-96E1-99E072CC93FF}" type="parTrans" cxnId="{50F53998-AC17-4D2B-8761-60049D8C44D8}">
      <dgm:prSet/>
      <dgm:spPr/>
      <dgm:t>
        <a:bodyPr/>
        <a:lstStyle/>
        <a:p>
          <a:endParaRPr lang="en-US"/>
        </a:p>
      </dgm:t>
    </dgm:pt>
    <dgm:pt modelId="{CFCE3D62-A83A-49D7-837F-693C9D80FF27}" type="sibTrans" cxnId="{50F53998-AC17-4D2B-8761-60049D8C44D8}">
      <dgm:prSet/>
      <dgm:spPr/>
      <dgm:t>
        <a:bodyPr/>
        <a:lstStyle/>
        <a:p>
          <a:endParaRPr lang="en-US"/>
        </a:p>
      </dgm:t>
    </dgm:pt>
    <dgm:pt modelId="{CEDA7E79-A4F3-4AE1-AAAF-867D0230B1ED}">
      <dgm:prSet phldrT="[Text]"/>
      <dgm:spPr/>
      <dgm:t>
        <a:bodyPr/>
        <a:lstStyle/>
        <a:p>
          <a:r>
            <a:rPr lang="en-US" dirty="0"/>
            <a:t>Reconfigurable chips to do a specific task – using programmable logic blocks</a:t>
          </a:r>
        </a:p>
      </dgm:t>
    </dgm:pt>
    <dgm:pt modelId="{BA37AC88-2E3C-4603-A312-E94AC8868235}" type="parTrans" cxnId="{4AD3A6FB-802F-40A3-9B3A-762F66C8E242}">
      <dgm:prSet/>
      <dgm:spPr/>
      <dgm:t>
        <a:bodyPr/>
        <a:lstStyle/>
        <a:p>
          <a:endParaRPr lang="en-US"/>
        </a:p>
      </dgm:t>
    </dgm:pt>
    <dgm:pt modelId="{30CEF022-8A2C-46A4-A6B0-F6E2247AE662}" type="sibTrans" cxnId="{4AD3A6FB-802F-40A3-9B3A-762F66C8E242}">
      <dgm:prSet/>
      <dgm:spPr/>
      <dgm:t>
        <a:bodyPr/>
        <a:lstStyle/>
        <a:p>
          <a:endParaRPr lang="en-US"/>
        </a:p>
      </dgm:t>
    </dgm:pt>
    <dgm:pt modelId="{23438EB7-2971-40B2-B24A-D94398FC99F3}">
      <dgm:prSet phldrT="[Text]"/>
      <dgm:spPr/>
      <dgm:t>
        <a:bodyPr/>
        <a:lstStyle/>
        <a:p>
          <a:r>
            <a:rPr lang="en-US" dirty="0"/>
            <a:t>Tensor Processing Unit</a:t>
          </a:r>
        </a:p>
      </dgm:t>
    </dgm:pt>
    <dgm:pt modelId="{4AAFC0FD-E739-41D7-9EF9-9108687DF15D}" type="parTrans" cxnId="{1CFA9E4A-48A9-42BC-A52D-63A6E7696EE8}">
      <dgm:prSet/>
      <dgm:spPr/>
      <dgm:t>
        <a:bodyPr/>
        <a:lstStyle/>
        <a:p>
          <a:endParaRPr lang="en-US"/>
        </a:p>
      </dgm:t>
    </dgm:pt>
    <dgm:pt modelId="{BAC51036-CAA3-4DAB-9EB2-FBA1F287DAC4}" type="sibTrans" cxnId="{1CFA9E4A-48A9-42BC-A52D-63A6E7696EE8}">
      <dgm:prSet/>
      <dgm:spPr/>
      <dgm:t>
        <a:bodyPr/>
        <a:lstStyle/>
        <a:p>
          <a:endParaRPr lang="en-US"/>
        </a:p>
      </dgm:t>
    </dgm:pt>
    <dgm:pt modelId="{78378602-936B-4341-9B9F-798DC891E3F5}">
      <dgm:prSet phldrT="[Text]"/>
      <dgm:spPr/>
      <dgm:t>
        <a:bodyPr/>
        <a:lstStyle/>
        <a:p>
          <a:r>
            <a:rPr lang="en-US" dirty="0"/>
            <a:t>Developed by Google (especially for use in TensorFlow). </a:t>
          </a:r>
        </a:p>
      </dgm:t>
    </dgm:pt>
    <dgm:pt modelId="{CFAFF73C-1877-4E8F-A9BA-51F731F4B77A}" type="parTrans" cxnId="{70731D3F-2634-44C2-9551-2A947A10CC25}">
      <dgm:prSet/>
      <dgm:spPr/>
      <dgm:t>
        <a:bodyPr/>
        <a:lstStyle/>
        <a:p>
          <a:endParaRPr lang="en-US"/>
        </a:p>
      </dgm:t>
    </dgm:pt>
    <dgm:pt modelId="{D4685002-0A8D-46E8-A971-EE50842CFBA0}" type="sibTrans" cxnId="{70731D3F-2634-44C2-9551-2A947A10CC25}">
      <dgm:prSet/>
      <dgm:spPr/>
      <dgm:t>
        <a:bodyPr/>
        <a:lstStyle/>
        <a:p>
          <a:endParaRPr lang="en-US"/>
        </a:p>
      </dgm:t>
    </dgm:pt>
    <dgm:pt modelId="{698589B5-C5F8-40DA-B31C-C31B0111C986}">
      <dgm:prSet phldrT="[Text]"/>
      <dgm:spPr/>
      <dgm:t>
        <a:bodyPr/>
        <a:lstStyle/>
        <a:p>
          <a:r>
            <a:rPr lang="en-US" dirty="0"/>
            <a:t>High volume, low precision (8-bit)</a:t>
          </a:r>
        </a:p>
      </dgm:t>
    </dgm:pt>
    <dgm:pt modelId="{21D14847-48B6-4E12-904B-E8364054617E}" type="parTrans" cxnId="{30A324FD-209A-4AF9-B1B5-77BFA1EC1EA5}">
      <dgm:prSet/>
      <dgm:spPr/>
      <dgm:t>
        <a:bodyPr/>
        <a:lstStyle/>
        <a:p>
          <a:endParaRPr lang="en-US"/>
        </a:p>
      </dgm:t>
    </dgm:pt>
    <dgm:pt modelId="{C1B254C8-5A4F-41A6-BE48-3CA26694B419}" type="sibTrans" cxnId="{30A324FD-209A-4AF9-B1B5-77BFA1EC1EA5}">
      <dgm:prSet/>
      <dgm:spPr/>
      <dgm:t>
        <a:bodyPr/>
        <a:lstStyle/>
        <a:p>
          <a:endParaRPr lang="en-US"/>
        </a:p>
      </dgm:t>
    </dgm:pt>
    <dgm:pt modelId="{C0E3A889-DB91-4C5F-AED4-D28266C8278D}">
      <dgm:prSet phldrT="[Text]"/>
      <dgm:spPr/>
      <dgm:t>
        <a:bodyPr/>
        <a:lstStyle/>
        <a:p>
          <a:r>
            <a:rPr lang="en-US" dirty="0"/>
            <a:t>Proprietary, but can be used on GCP</a:t>
          </a:r>
        </a:p>
      </dgm:t>
    </dgm:pt>
    <dgm:pt modelId="{9A1918DE-1596-4EE8-B2C4-1A1A98B5229B}" type="parTrans" cxnId="{5AF5A273-787F-4C5D-A759-15ED716BB847}">
      <dgm:prSet/>
      <dgm:spPr/>
      <dgm:t>
        <a:bodyPr/>
        <a:lstStyle/>
        <a:p>
          <a:endParaRPr lang="en-US"/>
        </a:p>
      </dgm:t>
    </dgm:pt>
    <dgm:pt modelId="{39A71B6A-B911-43C4-8BF4-D470C753A00C}" type="sibTrans" cxnId="{5AF5A273-787F-4C5D-A759-15ED716BB847}">
      <dgm:prSet/>
      <dgm:spPr/>
      <dgm:t>
        <a:bodyPr/>
        <a:lstStyle/>
        <a:p>
          <a:endParaRPr lang="en-US"/>
        </a:p>
      </dgm:t>
    </dgm:pt>
    <dgm:pt modelId="{21D717DB-FA07-4D71-A5B6-F1D770D2055D}">
      <dgm:prSet phldrT="[Text]"/>
      <dgm:spPr/>
      <dgm:t>
        <a:bodyPr/>
        <a:lstStyle/>
        <a:p>
          <a:r>
            <a:rPr lang="en-US" dirty="0"/>
            <a:t>Useful in IoT/Edge scenarios</a:t>
          </a:r>
        </a:p>
      </dgm:t>
    </dgm:pt>
    <dgm:pt modelId="{C3529AC8-D99F-4DA1-BAE3-7D570578AA82}" type="parTrans" cxnId="{F58B7E10-EAB0-44F6-B22E-5B078910C972}">
      <dgm:prSet/>
      <dgm:spPr/>
      <dgm:t>
        <a:bodyPr/>
        <a:lstStyle/>
        <a:p>
          <a:endParaRPr lang="en-US"/>
        </a:p>
      </dgm:t>
    </dgm:pt>
    <dgm:pt modelId="{60368C1A-0731-45E0-9445-4B4A2692C1B1}" type="sibTrans" cxnId="{F58B7E10-EAB0-44F6-B22E-5B078910C972}">
      <dgm:prSet/>
      <dgm:spPr/>
      <dgm:t>
        <a:bodyPr/>
        <a:lstStyle/>
        <a:p>
          <a:endParaRPr lang="en-US"/>
        </a:p>
      </dgm:t>
    </dgm:pt>
    <dgm:pt modelId="{F8CABF33-0DF7-4FFB-83DC-0C2EBE33AEB8}">
      <dgm:prSet phldrT="[Text]"/>
      <dgm:spPr/>
      <dgm:t>
        <a:bodyPr/>
        <a:lstStyle/>
        <a:p>
          <a:r>
            <a:rPr lang="en-US" dirty="0"/>
            <a:t>Single precision to Double precision</a:t>
          </a:r>
        </a:p>
      </dgm:t>
    </dgm:pt>
    <dgm:pt modelId="{0AF5E307-B040-48B9-B539-A6CBA306C1F4}" type="parTrans" cxnId="{6B307197-523E-46BD-A891-356EA4ECD795}">
      <dgm:prSet/>
      <dgm:spPr/>
      <dgm:t>
        <a:bodyPr/>
        <a:lstStyle/>
        <a:p>
          <a:endParaRPr lang="en-US"/>
        </a:p>
      </dgm:t>
    </dgm:pt>
    <dgm:pt modelId="{818462EF-D6A4-4017-B45A-D4B125FE8894}" type="sibTrans" cxnId="{6B307197-523E-46BD-A891-356EA4ECD795}">
      <dgm:prSet/>
      <dgm:spPr/>
      <dgm:t>
        <a:bodyPr/>
        <a:lstStyle/>
        <a:p>
          <a:endParaRPr lang="en-US"/>
        </a:p>
      </dgm:t>
    </dgm:pt>
    <dgm:pt modelId="{956CB3C1-87F1-420B-867A-12EFB996FA45}" type="pres">
      <dgm:prSet presAssocID="{DAF266BD-5364-4A0A-8E17-3CBB75DD0BBF}" presName="Name0" presStyleCnt="0">
        <dgm:presLayoutVars>
          <dgm:dir/>
          <dgm:resizeHandles val="exact"/>
        </dgm:presLayoutVars>
      </dgm:prSet>
      <dgm:spPr/>
    </dgm:pt>
    <dgm:pt modelId="{35E11FD7-4A69-4420-A788-184374E503DF}" type="pres">
      <dgm:prSet presAssocID="{C4A18F04-8465-4A83-914F-4A7B135D0C3F}" presName="node" presStyleLbl="node1" presStyleIdx="0" presStyleCnt="4">
        <dgm:presLayoutVars>
          <dgm:bulletEnabled val="1"/>
        </dgm:presLayoutVars>
      </dgm:prSet>
      <dgm:spPr/>
    </dgm:pt>
    <dgm:pt modelId="{5CA0D562-110D-44BE-8801-F9BDC5989AC6}" type="pres">
      <dgm:prSet presAssocID="{06580A51-5761-4C59-BF53-9C65D9D576E9}" presName="sibTrans" presStyleCnt="0"/>
      <dgm:spPr/>
    </dgm:pt>
    <dgm:pt modelId="{81F227BE-A040-410D-8199-28BA1F7987D1}" type="pres">
      <dgm:prSet presAssocID="{159AA219-9AAD-49B8-86C7-F4FE82DE5DBA}" presName="node" presStyleLbl="node1" presStyleIdx="1" presStyleCnt="4">
        <dgm:presLayoutVars>
          <dgm:bulletEnabled val="1"/>
        </dgm:presLayoutVars>
      </dgm:prSet>
      <dgm:spPr/>
    </dgm:pt>
    <dgm:pt modelId="{90B11F0F-6A3C-4872-A7FB-8E1F2C1C0896}" type="pres">
      <dgm:prSet presAssocID="{A6CD12C1-3B0D-4577-9545-2AFA04AEA6CA}" presName="sibTrans" presStyleCnt="0"/>
      <dgm:spPr/>
    </dgm:pt>
    <dgm:pt modelId="{5E91689C-0B62-4864-AEEC-F0F00DF59C65}" type="pres">
      <dgm:prSet presAssocID="{DC98CCA7-5CDB-4687-83A8-87937094B552}" presName="node" presStyleLbl="node1" presStyleIdx="2" presStyleCnt="4">
        <dgm:presLayoutVars>
          <dgm:bulletEnabled val="1"/>
        </dgm:presLayoutVars>
      </dgm:prSet>
      <dgm:spPr/>
    </dgm:pt>
    <dgm:pt modelId="{2F12FE2D-B304-40B0-BC6E-9488C1B38661}" type="pres">
      <dgm:prSet presAssocID="{CFCE3D62-A83A-49D7-837F-693C9D80FF27}" presName="sibTrans" presStyleCnt="0"/>
      <dgm:spPr/>
    </dgm:pt>
    <dgm:pt modelId="{D92B4BBC-CA67-4077-B8EB-A36AC6C97223}" type="pres">
      <dgm:prSet presAssocID="{23438EB7-2971-40B2-B24A-D94398FC99F3}" presName="node" presStyleLbl="node1" presStyleIdx="3" presStyleCnt="4">
        <dgm:presLayoutVars>
          <dgm:bulletEnabled val="1"/>
        </dgm:presLayoutVars>
      </dgm:prSet>
      <dgm:spPr/>
    </dgm:pt>
  </dgm:ptLst>
  <dgm:cxnLst>
    <dgm:cxn modelId="{F58B7E10-EAB0-44F6-B22E-5B078910C972}" srcId="{DC98CCA7-5CDB-4687-83A8-87937094B552}" destId="{21D717DB-FA07-4D71-A5B6-F1D770D2055D}" srcOrd="1" destOrd="0" parTransId="{C3529AC8-D99F-4DA1-BAE3-7D570578AA82}" sibTransId="{60368C1A-0731-45E0-9445-4B4A2692C1B1}"/>
    <dgm:cxn modelId="{F2D8E71E-566B-4DBB-8960-17C5C293CA97}" srcId="{DAF266BD-5364-4A0A-8E17-3CBB75DD0BBF}" destId="{159AA219-9AAD-49B8-86C7-F4FE82DE5DBA}" srcOrd="1" destOrd="0" parTransId="{361ECADF-110B-4D33-9F7A-77F3D50FE7AB}" sibTransId="{A6CD12C1-3B0D-4577-9545-2AFA04AEA6CA}"/>
    <dgm:cxn modelId="{E9BD8123-0E8E-4ADB-9E06-7C48D0518FC2}" type="presOf" srcId="{159AA219-9AAD-49B8-86C7-F4FE82DE5DBA}" destId="{81F227BE-A040-410D-8199-28BA1F7987D1}" srcOrd="0" destOrd="0" presId="urn:microsoft.com/office/officeart/2005/8/layout/hList6"/>
    <dgm:cxn modelId="{E8ED7F2C-E037-4060-8A35-21F2C93CDAE8}" type="presOf" srcId="{CEDA7E79-A4F3-4AE1-AAAF-867D0230B1ED}" destId="{5E91689C-0B62-4864-AEEC-F0F00DF59C65}" srcOrd="0" destOrd="1" presId="urn:microsoft.com/office/officeart/2005/8/layout/hList6"/>
    <dgm:cxn modelId="{FCF0AA34-E83E-4D60-A4EE-9A5F2305AE13}" type="presOf" srcId="{C4A18F04-8465-4A83-914F-4A7B135D0C3F}" destId="{35E11FD7-4A69-4420-A788-184374E503DF}" srcOrd="0" destOrd="0" presId="urn:microsoft.com/office/officeart/2005/8/layout/hList6"/>
    <dgm:cxn modelId="{70731D3F-2634-44C2-9551-2A947A10CC25}" srcId="{23438EB7-2971-40B2-B24A-D94398FC99F3}" destId="{78378602-936B-4341-9B9F-798DC891E3F5}" srcOrd="0" destOrd="0" parTransId="{CFAFF73C-1877-4E8F-A9BA-51F731F4B77A}" sibTransId="{D4685002-0A8D-46E8-A971-EE50842CFBA0}"/>
    <dgm:cxn modelId="{B0F8E65E-8BC8-447C-B141-58A3F7317AF9}" type="presOf" srcId="{698589B5-C5F8-40DA-B31C-C31B0111C986}" destId="{D92B4BBC-CA67-4077-B8EB-A36AC6C97223}" srcOrd="0" destOrd="3" presId="urn:microsoft.com/office/officeart/2005/8/layout/hList6"/>
    <dgm:cxn modelId="{87F57741-E260-4BEE-B09D-BFE7178BCE58}" type="presOf" srcId="{E971C0CC-A3EC-4F9A-BD2B-8992994EDC01}" destId="{81F227BE-A040-410D-8199-28BA1F7987D1}" srcOrd="0" destOrd="1" presId="urn:microsoft.com/office/officeart/2005/8/layout/hList6"/>
    <dgm:cxn modelId="{9B24EE41-1AB9-4E95-969F-0BB2F8ABC3BE}" type="presOf" srcId="{DAF266BD-5364-4A0A-8E17-3CBB75DD0BBF}" destId="{956CB3C1-87F1-420B-867A-12EFB996FA45}" srcOrd="0" destOrd="0" presId="urn:microsoft.com/office/officeart/2005/8/layout/hList6"/>
    <dgm:cxn modelId="{3C550047-8BC3-49C5-A0C0-54919060A7A2}" type="presOf" srcId="{78378602-936B-4341-9B9F-798DC891E3F5}" destId="{D92B4BBC-CA67-4077-B8EB-A36AC6C97223}" srcOrd="0" destOrd="1" presId="urn:microsoft.com/office/officeart/2005/8/layout/hList6"/>
    <dgm:cxn modelId="{1CFA9E4A-48A9-42BC-A52D-63A6E7696EE8}" srcId="{DAF266BD-5364-4A0A-8E17-3CBB75DD0BBF}" destId="{23438EB7-2971-40B2-B24A-D94398FC99F3}" srcOrd="3" destOrd="0" parTransId="{4AAFC0FD-E739-41D7-9EF9-9108687DF15D}" sibTransId="{BAC51036-CAA3-4DAB-9EB2-FBA1F287DAC4}"/>
    <dgm:cxn modelId="{C33F9B6B-D46A-42E1-BCB7-0D01B7D96EB7}" type="presOf" srcId="{C0E3A889-DB91-4C5F-AED4-D28266C8278D}" destId="{D92B4BBC-CA67-4077-B8EB-A36AC6C97223}" srcOrd="0" destOrd="2" presId="urn:microsoft.com/office/officeart/2005/8/layout/hList6"/>
    <dgm:cxn modelId="{5AF5A273-787F-4C5D-A759-15ED716BB847}" srcId="{23438EB7-2971-40B2-B24A-D94398FC99F3}" destId="{C0E3A889-DB91-4C5F-AED4-D28266C8278D}" srcOrd="1" destOrd="0" parTransId="{9A1918DE-1596-4EE8-B2C4-1A1A98B5229B}" sibTransId="{39A71B6A-B911-43C4-8BF4-D470C753A00C}"/>
    <dgm:cxn modelId="{B26A2758-B536-46AC-AE20-2D1C416410AF}" srcId="{C4A18F04-8465-4A83-914F-4A7B135D0C3F}" destId="{845C6A2F-02F1-4212-8450-8F6352476350}" srcOrd="0" destOrd="0" parTransId="{15FA66C3-D962-481F-83AA-456253215DFB}" sibTransId="{CF81A6BC-E135-43B7-97BF-0EF9BBA11246}"/>
    <dgm:cxn modelId="{C62CC47B-B428-402B-BADD-D8D180D5AB3B}" srcId="{C4A18F04-8465-4A83-914F-4A7B135D0C3F}" destId="{6D8B7D5A-71F8-4D23-BD7B-AE63F0D1E38C}" srcOrd="2" destOrd="0" parTransId="{C4680874-1D81-4393-9067-154D28B38E09}" sibTransId="{3FAAEB60-2046-4091-A0A3-362B4D885784}"/>
    <dgm:cxn modelId="{9AC89891-FD1F-4DD5-8D47-C14C55DD2CF8}" srcId="{159AA219-9AAD-49B8-86C7-F4FE82DE5DBA}" destId="{452616A9-E229-44B7-A6DB-F83CBFA6567F}" srcOrd="1" destOrd="0" parTransId="{5600F590-74F5-46E7-A40E-6D03339E6A24}" sibTransId="{0ED796FC-EDBF-4A64-991D-962BA68976C4}"/>
    <dgm:cxn modelId="{6B307197-523E-46BD-A891-356EA4ECD795}" srcId="{159AA219-9AAD-49B8-86C7-F4FE82DE5DBA}" destId="{F8CABF33-0DF7-4FFB-83DC-0C2EBE33AEB8}" srcOrd="2" destOrd="0" parTransId="{0AF5E307-B040-48B9-B539-A6CBA306C1F4}" sibTransId="{818462EF-D6A4-4017-B45A-D4B125FE8894}"/>
    <dgm:cxn modelId="{50F53998-AC17-4D2B-8761-60049D8C44D8}" srcId="{DAF266BD-5364-4A0A-8E17-3CBB75DD0BBF}" destId="{DC98CCA7-5CDB-4687-83A8-87937094B552}" srcOrd="2" destOrd="0" parTransId="{B97A8067-C300-4BF4-96E1-99E072CC93FF}" sibTransId="{CFCE3D62-A83A-49D7-837F-693C9D80FF27}"/>
    <dgm:cxn modelId="{D68B7D98-5E93-4E58-806D-0F6B5330DCAE}" type="presOf" srcId="{DC98CCA7-5CDB-4687-83A8-87937094B552}" destId="{5E91689C-0B62-4864-AEEC-F0F00DF59C65}" srcOrd="0" destOrd="0" presId="urn:microsoft.com/office/officeart/2005/8/layout/hList6"/>
    <dgm:cxn modelId="{CEAA02A1-2481-42A6-BAD3-70B302A59BD4}" type="presOf" srcId="{F8CABF33-0DF7-4FFB-83DC-0C2EBE33AEB8}" destId="{81F227BE-A040-410D-8199-28BA1F7987D1}" srcOrd="0" destOrd="3" presId="urn:microsoft.com/office/officeart/2005/8/layout/hList6"/>
    <dgm:cxn modelId="{8F3F1BB2-A8C6-426E-B24F-1982279D3D9E}" srcId="{DAF266BD-5364-4A0A-8E17-3CBB75DD0BBF}" destId="{C4A18F04-8465-4A83-914F-4A7B135D0C3F}" srcOrd="0" destOrd="0" parTransId="{C58D30D4-40F2-4FCE-8288-FAD827C6B871}" sibTransId="{06580A51-5761-4C59-BF53-9C65D9D576E9}"/>
    <dgm:cxn modelId="{D6D88EB4-ED02-4158-AAF3-6F4BAC384772}" type="presOf" srcId="{452616A9-E229-44B7-A6DB-F83CBFA6567F}" destId="{81F227BE-A040-410D-8199-28BA1F7987D1}" srcOrd="0" destOrd="2" presId="urn:microsoft.com/office/officeart/2005/8/layout/hList6"/>
    <dgm:cxn modelId="{B0D15DB6-03A1-4E28-BA72-59A89888D420}" srcId="{C4A18F04-8465-4A83-914F-4A7B135D0C3F}" destId="{B8FF60CA-A973-4CCB-AF5F-304E8A242E32}" srcOrd="1" destOrd="0" parTransId="{5155B0FA-332B-4AEF-BB4F-A502D0BE6446}" sibTransId="{095F07D2-7DD9-4FBE-8851-2C49693CC320}"/>
    <dgm:cxn modelId="{9DEC74C2-0E0A-4468-86AB-898365115F97}" type="presOf" srcId="{23438EB7-2971-40B2-B24A-D94398FC99F3}" destId="{D92B4BBC-CA67-4077-B8EB-A36AC6C97223}" srcOrd="0" destOrd="0" presId="urn:microsoft.com/office/officeart/2005/8/layout/hList6"/>
    <dgm:cxn modelId="{E4E66DC7-9776-4D93-80CA-4CD13F90AA8D}" type="presOf" srcId="{6D8B7D5A-71F8-4D23-BD7B-AE63F0D1E38C}" destId="{35E11FD7-4A69-4420-A788-184374E503DF}" srcOrd="0" destOrd="3" presId="urn:microsoft.com/office/officeart/2005/8/layout/hList6"/>
    <dgm:cxn modelId="{83D8AECF-B521-471D-AEAD-4184FEDEE30E}" srcId="{159AA219-9AAD-49B8-86C7-F4FE82DE5DBA}" destId="{E971C0CC-A3EC-4F9A-BD2B-8992994EDC01}" srcOrd="0" destOrd="0" parTransId="{3745B0F0-EA26-4ED5-928C-63A8196992B6}" sibTransId="{C0B5AC99-53AB-47FF-8DB4-D3F6660BF948}"/>
    <dgm:cxn modelId="{B045BBDB-4519-46C1-BF78-12C5E53301CE}" type="presOf" srcId="{845C6A2F-02F1-4212-8450-8F6352476350}" destId="{35E11FD7-4A69-4420-A788-184374E503DF}" srcOrd="0" destOrd="1" presId="urn:microsoft.com/office/officeart/2005/8/layout/hList6"/>
    <dgm:cxn modelId="{EDA8F2E1-84BA-4BE3-9BED-DA77CB3D3EEE}" type="presOf" srcId="{B8FF60CA-A973-4CCB-AF5F-304E8A242E32}" destId="{35E11FD7-4A69-4420-A788-184374E503DF}" srcOrd="0" destOrd="2" presId="urn:microsoft.com/office/officeart/2005/8/layout/hList6"/>
    <dgm:cxn modelId="{4AD3A6FB-802F-40A3-9B3A-762F66C8E242}" srcId="{DC98CCA7-5CDB-4687-83A8-87937094B552}" destId="{CEDA7E79-A4F3-4AE1-AAAF-867D0230B1ED}" srcOrd="0" destOrd="0" parTransId="{BA37AC88-2E3C-4603-A312-E94AC8868235}" sibTransId="{30CEF022-8A2C-46A4-A6B0-F6E2247AE662}"/>
    <dgm:cxn modelId="{30A324FD-209A-4AF9-B1B5-77BFA1EC1EA5}" srcId="{23438EB7-2971-40B2-B24A-D94398FC99F3}" destId="{698589B5-C5F8-40DA-B31C-C31B0111C986}" srcOrd="2" destOrd="0" parTransId="{21D14847-48B6-4E12-904B-E8364054617E}" sibTransId="{C1B254C8-5A4F-41A6-BE48-3CA26694B419}"/>
    <dgm:cxn modelId="{0A5DDBFF-5FC3-4DBD-A0CF-D8FA4CFBFFFB}" type="presOf" srcId="{21D717DB-FA07-4D71-A5B6-F1D770D2055D}" destId="{5E91689C-0B62-4864-AEEC-F0F00DF59C65}" srcOrd="0" destOrd="2" presId="urn:microsoft.com/office/officeart/2005/8/layout/hList6"/>
    <dgm:cxn modelId="{2414FAA8-2B5A-46B9-AC80-68D521980EA7}" type="presParOf" srcId="{956CB3C1-87F1-420B-867A-12EFB996FA45}" destId="{35E11FD7-4A69-4420-A788-184374E503DF}" srcOrd="0" destOrd="0" presId="urn:microsoft.com/office/officeart/2005/8/layout/hList6"/>
    <dgm:cxn modelId="{FC909A68-8AA3-4971-96DE-5C7316EBE191}" type="presParOf" srcId="{956CB3C1-87F1-420B-867A-12EFB996FA45}" destId="{5CA0D562-110D-44BE-8801-F9BDC5989AC6}" srcOrd="1" destOrd="0" presId="urn:microsoft.com/office/officeart/2005/8/layout/hList6"/>
    <dgm:cxn modelId="{66A823A9-A96F-4462-B1A0-B6917CD2ED16}" type="presParOf" srcId="{956CB3C1-87F1-420B-867A-12EFB996FA45}" destId="{81F227BE-A040-410D-8199-28BA1F7987D1}" srcOrd="2" destOrd="0" presId="urn:microsoft.com/office/officeart/2005/8/layout/hList6"/>
    <dgm:cxn modelId="{517A2388-8035-4E2D-8E4D-DD092FE0F04C}" type="presParOf" srcId="{956CB3C1-87F1-420B-867A-12EFB996FA45}" destId="{90B11F0F-6A3C-4872-A7FB-8E1F2C1C0896}" srcOrd="3" destOrd="0" presId="urn:microsoft.com/office/officeart/2005/8/layout/hList6"/>
    <dgm:cxn modelId="{3744EAB1-5EC2-406A-B2F1-E83C07336223}" type="presParOf" srcId="{956CB3C1-87F1-420B-867A-12EFB996FA45}" destId="{5E91689C-0B62-4864-AEEC-F0F00DF59C65}" srcOrd="4" destOrd="0" presId="urn:microsoft.com/office/officeart/2005/8/layout/hList6"/>
    <dgm:cxn modelId="{4925F5B0-E20D-4037-A57C-E0A46D26109E}" type="presParOf" srcId="{956CB3C1-87F1-420B-867A-12EFB996FA45}" destId="{2F12FE2D-B304-40B0-BC6E-9488C1B38661}" srcOrd="5" destOrd="0" presId="urn:microsoft.com/office/officeart/2005/8/layout/hList6"/>
    <dgm:cxn modelId="{E9C2959D-9D21-4131-BD8D-E5005588D862}" type="presParOf" srcId="{956CB3C1-87F1-420B-867A-12EFB996FA45}" destId="{D92B4BBC-CA67-4077-B8EB-A36AC6C97223}"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649699-B745-4AC1-9D9D-D35BEE6C4113}">
      <dsp:nvSpPr>
        <dsp:cNvPr id="0" name=""/>
        <dsp:cNvSpPr/>
      </dsp:nvSpPr>
      <dsp:spPr>
        <a:xfrm>
          <a:off x="2504607" y="756235"/>
          <a:ext cx="544346" cy="91440"/>
        </a:xfrm>
        <a:custGeom>
          <a:avLst/>
          <a:gdLst/>
          <a:ahLst/>
          <a:cxnLst/>
          <a:rect l="0" t="0" r="0" b="0"/>
          <a:pathLst>
            <a:path>
              <a:moveTo>
                <a:pt x="0" y="45720"/>
              </a:moveTo>
              <a:lnTo>
                <a:pt x="544346" y="45720"/>
              </a:lnTo>
            </a:path>
          </a:pathLst>
        </a:custGeom>
        <a:noFill/>
        <a:ln w="38100" cap="rnd" cmpd="sng" algn="ctr">
          <a:solidFill>
            <a:schemeClr val="accent3"/>
          </a:solidFill>
          <a:prstDash val="solid"/>
          <a:round/>
          <a:headEnd type="oval" w="sm" len="sm"/>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762406" y="799080"/>
        <a:ext cx="28747" cy="5749"/>
      </dsp:txXfrm>
    </dsp:sp>
    <dsp:sp modelId="{26C05194-595E-44D1-84CB-2197238A83C4}">
      <dsp:nvSpPr>
        <dsp:cNvPr id="0" name=""/>
        <dsp:cNvSpPr/>
      </dsp:nvSpPr>
      <dsp:spPr>
        <a:xfrm>
          <a:off x="6640" y="52025"/>
          <a:ext cx="2499766" cy="1499859"/>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The Data Lake is defined as a </a:t>
          </a:r>
          <a:r>
            <a:rPr lang="en-US" sz="1400" b="1" kern="1200" dirty="0"/>
            <a:t>Datastore</a:t>
          </a:r>
        </a:p>
      </dsp:txBody>
      <dsp:txXfrm>
        <a:off x="6640" y="52025"/>
        <a:ext cx="2499766" cy="1499859"/>
      </dsp:txXfrm>
    </dsp:sp>
    <dsp:sp modelId="{517F039B-46A4-4CED-9BE1-83705535D140}">
      <dsp:nvSpPr>
        <dsp:cNvPr id="0" name=""/>
        <dsp:cNvSpPr/>
      </dsp:nvSpPr>
      <dsp:spPr>
        <a:xfrm>
          <a:off x="5579319" y="756235"/>
          <a:ext cx="544346" cy="91440"/>
        </a:xfrm>
        <a:custGeom>
          <a:avLst/>
          <a:gdLst/>
          <a:ahLst/>
          <a:cxnLst/>
          <a:rect l="0" t="0" r="0" b="0"/>
          <a:pathLst>
            <a:path>
              <a:moveTo>
                <a:pt x="0" y="45720"/>
              </a:moveTo>
              <a:lnTo>
                <a:pt x="544346" y="45720"/>
              </a:lnTo>
            </a:path>
          </a:pathLst>
        </a:custGeom>
        <a:noFill/>
        <a:ln w="38100" cap="rnd" cmpd="sng" algn="ctr">
          <a:solidFill>
            <a:schemeClr val="accent3"/>
          </a:solidFill>
          <a:prstDash val="solid"/>
          <a:round/>
          <a:headEnd type="oval" w="sm" len="sm"/>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5837119" y="799080"/>
        <a:ext cx="28747" cy="5749"/>
      </dsp:txXfrm>
    </dsp:sp>
    <dsp:sp modelId="{A9BC978D-AED0-4E09-BF79-F26E8D1CF4A1}">
      <dsp:nvSpPr>
        <dsp:cNvPr id="0" name=""/>
        <dsp:cNvSpPr/>
      </dsp:nvSpPr>
      <dsp:spPr>
        <a:xfrm>
          <a:off x="3081353" y="52025"/>
          <a:ext cx="2499766" cy="1499859"/>
        </a:xfrm>
        <a:prstGeom prst="rect">
          <a:avLst/>
        </a:prstGeom>
        <a:solidFill>
          <a:schemeClr val="accent3">
            <a:hueOff val="1661493"/>
            <a:satOff val="-5138"/>
            <a:lumOff val="23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A file from the Datastore is registered as a </a:t>
          </a:r>
          <a:r>
            <a:rPr lang="en-US" sz="1400" b="1" kern="1200" dirty="0"/>
            <a:t>Data Asset</a:t>
          </a:r>
          <a:r>
            <a:rPr lang="en-US" sz="1400" kern="1200" dirty="0"/>
            <a:t> and versioned</a:t>
          </a:r>
        </a:p>
      </dsp:txBody>
      <dsp:txXfrm>
        <a:off x="3081353" y="52025"/>
        <a:ext cx="2499766" cy="1499859"/>
      </dsp:txXfrm>
    </dsp:sp>
    <dsp:sp modelId="{058BA394-4F29-4EF1-ABF8-0419C44C1287}">
      <dsp:nvSpPr>
        <dsp:cNvPr id="0" name=""/>
        <dsp:cNvSpPr/>
      </dsp:nvSpPr>
      <dsp:spPr>
        <a:xfrm>
          <a:off x="1256523" y="1550085"/>
          <a:ext cx="6149425" cy="544346"/>
        </a:xfrm>
        <a:custGeom>
          <a:avLst/>
          <a:gdLst/>
          <a:ahLst/>
          <a:cxnLst/>
          <a:rect l="0" t="0" r="0" b="0"/>
          <a:pathLst>
            <a:path>
              <a:moveTo>
                <a:pt x="6149425" y="0"/>
              </a:moveTo>
              <a:lnTo>
                <a:pt x="6149425" y="289273"/>
              </a:lnTo>
              <a:lnTo>
                <a:pt x="0" y="289273"/>
              </a:lnTo>
              <a:lnTo>
                <a:pt x="0" y="544346"/>
              </a:lnTo>
            </a:path>
          </a:pathLst>
        </a:custGeom>
        <a:noFill/>
        <a:ln w="38100" cap="rnd" cmpd="sng" algn="ctr">
          <a:solidFill>
            <a:schemeClr val="accent3"/>
          </a:solidFill>
          <a:prstDash val="solid"/>
          <a:round/>
          <a:headEnd type="oval" w="sm" len="sm"/>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4176830" y="1819383"/>
        <a:ext cx="308812" cy="5749"/>
      </dsp:txXfrm>
    </dsp:sp>
    <dsp:sp modelId="{1F977013-8D01-457C-BF74-0007130FF42E}">
      <dsp:nvSpPr>
        <dsp:cNvPr id="0" name=""/>
        <dsp:cNvSpPr/>
      </dsp:nvSpPr>
      <dsp:spPr>
        <a:xfrm>
          <a:off x="6156065" y="52025"/>
          <a:ext cx="2499766" cy="1499859"/>
        </a:xfrm>
        <a:prstGeom prst="rect">
          <a:avLst/>
        </a:prstGeom>
        <a:solidFill>
          <a:schemeClr val="accent3">
            <a:hueOff val="3322985"/>
            <a:satOff val="-10275"/>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The ML </a:t>
          </a:r>
          <a:r>
            <a:rPr lang="en-US" sz="1400" b="1" kern="1200" dirty="0"/>
            <a:t>experiment</a:t>
          </a:r>
          <a:r>
            <a:rPr lang="en-US" sz="1400" kern="1200" dirty="0"/>
            <a:t> is defined</a:t>
          </a:r>
        </a:p>
      </dsp:txBody>
      <dsp:txXfrm>
        <a:off x="6156065" y="52025"/>
        <a:ext cx="2499766" cy="1499859"/>
      </dsp:txXfrm>
    </dsp:sp>
    <dsp:sp modelId="{1616C7BD-4700-4B40-9DC1-FC4704F28B81}">
      <dsp:nvSpPr>
        <dsp:cNvPr id="0" name=""/>
        <dsp:cNvSpPr/>
      </dsp:nvSpPr>
      <dsp:spPr>
        <a:xfrm>
          <a:off x="2504607" y="2831041"/>
          <a:ext cx="544346" cy="91440"/>
        </a:xfrm>
        <a:custGeom>
          <a:avLst/>
          <a:gdLst/>
          <a:ahLst/>
          <a:cxnLst/>
          <a:rect l="0" t="0" r="0" b="0"/>
          <a:pathLst>
            <a:path>
              <a:moveTo>
                <a:pt x="0" y="45720"/>
              </a:moveTo>
              <a:lnTo>
                <a:pt x="544346" y="45720"/>
              </a:lnTo>
            </a:path>
          </a:pathLst>
        </a:custGeom>
        <a:noFill/>
        <a:ln w="38100" cap="rnd" cmpd="sng" algn="ctr">
          <a:solidFill>
            <a:schemeClr val="accent3"/>
          </a:solidFill>
          <a:prstDash val="solid"/>
          <a:round/>
          <a:headEnd type="oval" w="sm" len="sm"/>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762406" y="2873886"/>
        <a:ext cx="28747" cy="5749"/>
      </dsp:txXfrm>
    </dsp:sp>
    <dsp:sp modelId="{DC176FE8-EBD1-4E58-B8DE-9A628B1067C4}">
      <dsp:nvSpPr>
        <dsp:cNvPr id="0" name=""/>
        <dsp:cNvSpPr/>
      </dsp:nvSpPr>
      <dsp:spPr>
        <a:xfrm>
          <a:off x="6640" y="2126831"/>
          <a:ext cx="2499766" cy="1499859"/>
        </a:xfrm>
        <a:prstGeom prst="rect">
          <a:avLst/>
        </a:prstGeom>
        <a:solidFill>
          <a:schemeClr val="accent3">
            <a:hueOff val="4984477"/>
            <a:satOff val="-15413"/>
            <a:lumOff val="70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ML models are </a:t>
          </a:r>
          <a:r>
            <a:rPr lang="en-US" sz="1400" b="1" kern="1200" dirty="0"/>
            <a:t>trained</a:t>
          </a:r>
          <a:r>
            <a:rPr lang="en-US" sz="1400" kern="1200" dirty="0"/>
            <a:t> under the experiment (using a registered dataset) and, for each, a </a:t>
          </a:r>
          <a:r>
            <a:rPr lang="en-US" sz="1400" b="1" kern="1200" dirty="0"/>
            <a:t>Run</a:t>
          </a:r>
          <a:r>
            <a:rPr lang="en-US" sz="1400" kern="1200" dirty="0"/>
            <a:t> is defined</a:t>
          </a:r>
        </a:p>
      </dsp:txBody>
      <dsp:txXfrm>
        <a:off x="6640" y="2126831"/>
        <a:ext cx="2499766" cy="1499859"/>
      </dsp:txXfrm>
    </dsp:sp>
    <dsp:sp modelId="{FC9A3AA5-D906-45CE-82DB-2B5D69081942}">
      <dsp:nvSpPr>
        <dsp:cNvPr id="0" name=""/>
        <dsp:cNvSpPr/>
      </dsp:nvSpPr>
      <dsp:spPr>
        <a:xfrm>
          <a:off x="5579319" y="2831041"/>
          <a:ext cx="544346" cy="91440"/>
        </a:xfrm>
        <a:custGeom>
          <a:avLst/>
          <a:gdLst/>
          <a:ahLst/>
          <a:cxnLst/>
          <a:rect l="0" t="0" r="0" b="0"/>
          <a:pathLst>
            <a:path>
              <a:moveTo>
                <a:pt x="0" y="45720"/>
              </a:moveTo>
              <a:lnTo>
                <a:pt x="544346" y="45720"/>
              </a:lnTo>
            </a:path>
          </a:pathLst>
        </a:custGeom>
        <a:noFill/>
        <a:ln w="38100" cap="rnd" cmpd="sng" algn="ctr">
          <a:solidFill>
            <a:schemeClr val="accent3"/>
          </a:solidFill>
          <a:prstDash val="solid"/>
          <a:round/>
          <a:headEnd type="oval" w="sm" len="sm"/>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5837119" y="2873886"/>
        <a:ext cx="28747" cy="5749"/>
      </dsp:txXfrm>
    </dsp:sp>
    <dsp:sp modelId="{C9CDB5AA-AFA6-4E60-8069-F7AB9EF42501}">
      <dsp:nvSpPr>
        <dsp:cNvPr id="0" name=""/>
        <dsp:cNvSpPr/>
      </dsp:nvSpPr>
      <dsp:spPr>
        <a:xfrm>
          <a:off x="3081353" y="2126831"/>
          <a:ext cx="2499766" cy="1499859"/>
        </a:xfrm>
        <a:prstGeom prst="rect">
          <a:avLst/>
        </a:prstGeom>
        <a:solidFill>
          <a:schemeClr val="accent3">
            <a:hueOff val="6645970"/>
            <a:satOff val="-20550"/>
            <a:lumOff val="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The best model is </a:t>
          </a:r>
          <a:r>
            <a:rPr lang="en-US" sz="1400" b="1" kern="1200" dirty="0"/>
            <a:t>registered</a:t>
          </a:r>
          <a:r>
            <a:rPr lang="en-US" sz="1400" kern="1200" dirty="0"/>
            <a:t> and versioned</a:t>
          </a:r>
        </a:p>
      </dsp:txBody>
      <dsp:txXfrm>
        <a:off x="3081353" y="2126831"/>
        <a:ext cx="2499766" cy="1499859"/>
      </dsp:txXfrm>
    </dsp:sp>
    <dsp:sp modelId="{25062737-8A56-4984-94AB-53248B63EA16}">
      <dsp:nvSpPr>
        <dsp:cNvPr id="0" name=""/>
        <dsp:cNvSpPr/>
      </dsp:nvSpPr>
      <dsp:spPr>
        <a:xfrm>
          <a:off x="6156065" y="2126831"/>
          <a:ext cx="2499766" cy="1499859"/>
        </a:xfrm>
        <a:prstGeom prst="rect">
          <a:avLst/>
        </a:prstGeom>
        <a:solidFill>
          <a:schemeClr val="accent3">
            <a:hueOff val="8307462"/>
            <a:satOff val="-25688"/>
            <a:lumOff val="1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The registered model is </a:t>
          </a:r>
          <a:r>
            <a:rPr lang="en-US" sz="1400" b="1" kern="1200" dirty="0"/>
            <a:t>deployed</a:t>
          </a:r>
          <a:r>
            <a:rPr lang="en-US" sz="1400" kern="1200" dirty="0"/>
            <a:t> as a webservice</a:t>
          </a:r>
        </a:p>
      </dsp:txBody>
      <dsp:txXfrm>
        <a:off x="6156065" y="2126831"/>
        <a:ext cx="2499766" cy="14998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11FD7-4A69-4420-A788-184374E503DF}">
      <dsp:nvSpPr>
        <dsp:cNvPr id="0" name=""/>
        <dsp:cNvSpPr/>
      </dsp:nvSpPr>
      <dsp:spPr>
        <a:xfrm rot="16200000">
          <a:off x="-371129" y="373113"/>
          <a:ext cx="2692400" cy="1946173"/>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Central Processing Unit</a:t>
          </a:r>
        </a:p>
        <a:p>
          <a:pPr marL="57150" lvl="1" indent="-57150" algn="l" defTabSz="488950">
            <a:lnSpc>
              <a:spcPct val="90000"/>
            </a:lnSpc>
            <a:spcBef>
              <a:spcPct val="0"/>
            </a:spcBef>
            <a:spcAft>
              <a:spcPct val="15000"/>
            </a:spcAft>
            <a:buChar char="•"/>
          </a:pPr>
          <a:r>
            <a:rPr lang="en-US" sz="1100" kern="1200" dirty="0"/>
            <a:t>1-32 Cores</a:t>
          </a:r>
        </a:p>
        <a:p>
          <a:pPr marL="57150" lvl="1" indent="-57150" algn="l" defTabSz="488950">
            <a:lnSpc>
              <a:spcPct val="90000"/>
            </a:lnSpc>
            <a:spcBef>
              <a:spcPct val="0"/>
            </a:spcBef>
            <a:spcAft>
              <a:spcPct val="15000"/>
            </a:spcAft>
            <a:buChar char="•"/>
          </a:pPr>
          <a:r>
            <a:rPr lang="en-US" sz="1100" kern="1200" dirty="0"/>
            <a:t>up to ~5GHz</a:t>
          </a:r>
        </a:p>
        <a:p>
          <a:pPr marL="57150" lvl="1" indent="-57150" algn="l" defTabSz="488950">
            <a:lnSpc>
              <a:spcPct val="90000"/>
            </a:lnSpc>
            <a:spcBef>
              <a:spcPct val="0"/>
            </a:spcBef>
            <a:spcAft>
              <a:spcPct val="15000"/>
            </a:spcAft>
            <a:buChar char="•"/>
          </a:pPr>
          <a:r>
            <a:rPr lang="en-US" sz="1100" kern="1200" dirty="0"/>
            <a:t>Single precision (32-bit), Double precision (64-bit) and possibly Extended precision (128-bit)</a:t>
          </a:r>
        </a:p>
      </dsp:txBody>
      <dsp:txXfrm rot="5400000">
        <a:off x="1985" y="538479"/>
        <a:ext cx="1946173" cy="1615440"/>
      </dsp:txXfrm>
    </dsp:sp>
    <dsp:sp modelId="{81F227BE-A040-410D-8199-28BA1F7987D1}">
      <dsp:nvSpPr>
        <dsp:cNvPr id="0" name=""/>
        <dsp:cNvSpPr/>
      </dsp:nvSpPr>
      <dsp:spPr>
        <a:xfrm rot="16200000">
          <a:off x="1721006" y="373113"/>
          <a:ext cx="2692400" cy="1946173"/>
        </a:xfrm>
        <a:prstGeom prst="flowChartManualOperation">
          <a:avLst/>
        </a:prstGeom>
        <a:solidFill>
          <a:schemeClr val="accent2">
            <a:hueOff val="982514"/>
            <a:satOff val="4509"/>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Graphics Processing Unit</a:t>
          </a:r>
        </a:p>
        <a:p>
          <a:pPr marL="57150" lvl="1" indent="-57150" algn="l" defTabSz="488950">
            <a:lnSpc>
              <a:spcPct val="90000"/>
            </a:lnSpc>
            <a:spcBef>
              <a:spcPct val="0"/>
            </a:spcBef>
            <a:spcAft>
              <a:spcPct val="15000"/>
            </a:spcAft>
            <a:buChar char="•"/>
          </a:pPr>
          <a:r>
            <a:rPr lang="en-US" sz="1100" kern="1200" dirty="0"/>
            <a:t>100s-1000s of slower cores</a:t>
          </a:r>
        </a:p>
        <a:p>
          <a:pPr marL="57150" lvl="1" indent="-57150" algn="l" defTabSz="488950">
            <a:lnSpc>
              <a:spcPct val="90000"/>
            </a:lnSpc>
            <a:spcBef>
              <a:spcPct val="0"/>
            </a:spcBef>
            <a:spcAft>
              <a:spcPct val="15000"/>
            </a:spcAft>
            <a:buChar char="•"/>
          </a:pPr>
          <a:r>
            <a:rPr lang="en-US" sz="1100" kern="1200" dirty="0"/>
            <a:t>~500-1200MHz</a:t>
          </a:r>
        </a:p>
        <a:p>
          <a:pPr marL="57150" lvl="1" indent="-57150" algn="l" defTabSz="488950">
            <a:lnSpc>
              <a:spcPct val="90000"/>
            </a:lnSpc>
            <a:spcBef>
              <a:spcPct val="0"/>
            </a:spcBef>
            <a:spcAft>
              <a:spcPct val="15000"/>
            </a:spcAft>
            <a:buChar char="•"/>
          </a:pPr>
          <a:r>
            <a:rPr lang="en-US" sz="1100" kern="1200" dirty="0"/>
            <a:t>Single precision to Double precision</a:t>
          </a:r>
        </a:p>
      </dsp:txBody>
      <dsp:txXfrm rot="5400000">
        <a:off x="2094120" y="538479"/>
        <a:ext cx="1946173" cy="1615440"/>
      </dsp:txXfrm>
    </dsp:sp>
    <dsp:sp modelId="{5E91689C-0B62-4864-AEEC-F0F00DF59C65}">
      <dsp:nvSpPr>
        <dsp:cNvPr id="0" name=""/>
        <dsp:cNvSpPr/>
      </dsp:nvSpPr>
      <dsp:spPr>
        <a:xfrm rot="16200000">
          <a:off x="3813143" y="373113"/>
          <a:ext cx="2692400" cy="1946173"/>
        </a:xfrm>
        <a:prstGeom prst="flowChartManualOperation">
          <a:avLst/>
        </a:prstGeom>
        <a:solidFill>
          <a:schemeClr val="accent2">
            <a:hueOff val="1965028"/>
            <a:satOff val="9017"/>
            <a:lumOff val="1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Field Programmable Gate Array</a:t>
          </a:r>
        </a:p>
        <a:p>
          <a:pPr marL="57150" lvl="1" indent="-57150" algn="l" defTabSz="488950">
            <a:lnSpc>
              <a:spcPct val="90000"/>
            </a:lnSpc>
            <a:spcBef>
              <a:spcPct val="0"/>
            </a:spcBef>
            <a:spcAft>
              <a:spcPct val="15000"/>
            </a:spcAft>
            <a:buChar char="•"/>
          </a:pPr>
          <a:r>
            <a:rPr lang="en-US" sz="1100" kern="1200" dirty="0"/>
            <a:t>Reconfigurable chips to do a specific task – using programmable logic blocks</a:t>
          </a:r>
        </a:p>
        <a:p>
          <a:pPr marL="57150" lvl="1" indent="-57150" algn="l" defTabSz="488950">
            <a:lnSpc>
              <a:spcPct val="90000"/>
            </a:lnSpc>
            <a:spcBef>
              <a:spcPct val="0"/>
            </a:spcBef>
            <a:spcAft>
              <a:spcPct val="15000"/>
            </a:spcAft>
            <a:buChar char="•"/>
          </a:pPr>
          <a:r>
            <a:rPr lang="en-US" sz="1100" kern="1200" dirty="0"/>
            <a:t>Useful in IoT/Edge scenarios</a:t>
          </a:r>
        </a:p>
      </dsp:txBody>
      <dsp:txXfrm rot="5400000">
        <a:off x="4186257" y="538479"/>
        <a:ext cx="1946173" cy="1615440"/>
      </dsp:txXfrm>
    </dsp:sp>
    <dsp:sp modelId="{D92B4BBC-CA67-4077-B8EB-A36AC6C97223}">
      <dsp:nvSpPr>
        <dsp:cNvPr id="0" name=""/>
        <dsp:cNvSpPr/>
      </dsp:nvSpPr>
      <dsp:spPr>
        <a:xfrm rot="16200000">
          <a:off x="5905279" y="373113"/>
          <a:ext cx="2692400" cy="1946173"/>
        </a:xfrm>
        <a:prstGeom prst="flowChartManualOperation">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Tensor Processing Unit</a:t>
          </a:r>
        </a:p>
        <a:p>
          <a:pPr marL="57150" lvl="1" indent="-57150" algn="l" defTabSz="488950">
            <a:lnSpc>
              <a:spcPct val="90000"/>
            </a:lnSpc>
            <a:spcBef>
              <a:spcPct val="0"/>
            </a:spcBef>
            <a:spcAft>
              <a:spcPct val="15000"/>
            </a:spcAft>
            <a:buChar char="•"/>
          </a:pPr>
          <a:r>
            <a:rPr lang="en-US" sz="1100" kern="1200" dirty="0"/>
            <a:t>Developed by Google (especially for use in TensorFlow). </a:t>
          </a:r>
        </a:p>
        <a:p>
          <a:pPr marL="57150" lvl="1" indent="-57150" algn="l" defTabSz="488950">
            <a:lnSpc>
              <a:spcPct val="90000"/>
            </a:lnSpc>
            <a:spcBef>
              <a:spcPct val="0"/>
            </a:spcBef>
            <a:spcAft>
              <a:spcPct val="15000"/>
            </a:spcAft>
            <a:buChar char="•"/>
          </a:pPr>
          <a:r>
            <a:rPr lang="en-US" sz="1100" kern="1200" dirty="0"/>
            <a:t>Proprietary, but can be used on GCP</a:t>
          </a:r>
        </a:p>
        <a:p>
          <a:pPr marL="57150" lvl="1" indent="-57150" algn="l" defTabSz="488950">
            <a:lnSpc>
              <a:spcPct val="90000"/>
            </a:lnSpc>
            <a:spcBef>
              <a:spcPct val="0"/>
            </a:spcBef>
            <a:spcAft>
              <a:spcPct val="15000"/>
            </a:spcAft>
            <a:buChar char="•"/>
          </a:pPr>
          <a:r>
            <a:rPr lang="en-US" sz="1100" kern="1200" dirty="0"/>
            <a:t>High volume, low precision (8-bit)</a:t>
          </a:r>
        </a:p>
      </dsp:txBody>
      <dsp:txXfrm rot="5400000">
        <a:off x="6278393" y="538479"/>
        <a:ext cx="1946173" cy="1615440"/>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edbdd57bf2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edbdd57bf2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edbdd57bf2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edbdd57bf2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842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edbdd57bf2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edbdd57bf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edbdd57bf2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edbdd57bf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6809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Fun fact: The “fraction” part of the IEEE Value is called the “Mantissa”</a:t>
            </a:r>
          </a:p>
        </p:txBody>
      </p:sp>
    </p:spTree>
    <p:extLst>
      <p:ext uri="{BB962C8B-B14F-4D97-AF65-F5344CB8AC3E}">
        <p14:creationId xmlns:p14="http://schemas.microsoft.com/office/powerpoint/2010/main" val="735361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29448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171450"/>
            <a:ext cx="8153400" cy="74295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23CBCE9-0914-4950-A986-7596C92667F1}" type="datetime1">
              <a:rPr lang="en-US" smtClean="0"/>
              <a:t>10/9/2024</a:t>
            </a:fld>
            <a:endParaRPr lang="en-US"/>
          </a:p>
        </p:txBody>
      </p:sp>
      <p:sp>
        <p:nvSpPr>
          <p:cNvPr id="5" name="Footer Placeholder 4"/>
          <p:cNvSpPr>
            <a:spLocks noGrp="1"/>
          </p:cNvSpPr>
          <p:nvPr>
            <p:ph type="ftr" sz="quarter" idx="11"/>
          </p:nvPr>
        </p:nvSpPr>
        <p:spPr/>
        <p:txBody>
          <a:bodyPr/>
          <a:lstStyle/>
          <a:p>
            <a:r>
              <a:rPr lang="en-US"/>
              <a:t>Lecture Notes for E Alpaydın 2010 Introduction to Machine Learning 2e © The MIT Press (V1.0)</a:t>
            </a:r>
            <a:endParaRPr lang="tr-T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102D144-3790-49B2-A86C-A492FEAD18C0}" type="slidenum">
              <a:rPr lang="tr-TR" smtClean="0"/>
              <a:pPr/>
              <a:t>‹#›</a:t>
            </a:fld>
            <a:endParaRPr lang="tr-TR"/>
          </a:p>
        </p:txBody>
      </p:sp>
      <p:sp>
        <p:nvSpPr>
          <p:cNvPr id="8" name="Content Placeholder 7"/>
          <p:cNvSpPr>
            <a:spLocks noGrp="1"/>
          </p:cNvSpPr>
          <p:nvPr>
            <p:ph sz="quarter" idx="1"/>
          </p:nvPr>
        </p:nvSpPr>
        <p:spPr>
          <a:xfrm>
            <a:off x="612648" y="1200150"/>
            <a:ext cx="8153400" cy="337185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863868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N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15596-955C-C54E-8EFA-F33D8B61FCB7}"/>
              </a:ext>
            </a:extLst>
          </p:cNvPr>
          <p:cNvSpPr>
            <a:spLocks noGrp="1"/>
          </p:cNvSpPr>
          <p:nvPr>
            <p:ph type="title" hasCustomPrompt="1"/>
          </p:nvPr>
        </p:nvSpPr>
        <p:spPr/>
        <p:txBody>
          <a:bodyPr>
            <a:normAutofit/>
          </a:bodyPr>
          <a:lstStyle>
            <a:lvl1pPr>
              <a:defRPr sz="2025"/>
            </a:lvl1pPr>
          </a:lstStyle>
          <a:p>
            <a:r>
              <a:rPr lang="en-US"/>
              <a:t>Click to edit Master title style: Arial, 20pt, Bold</a:t>
            </a:r>
          </a:p>
        </p:txBody>
      </p:sp>
      <p:sp>
        <p:nvSpPr>
          <p:cNvPr id="3" name="Slide Number Placeholder 2">
            <a:extLst>
              <a:ext uri="{FF2B5EF4-FFF2-40B4-BE49-F238E27FC236}">
                <a16:creationId xmlns:a16="http://schemas.microsoft.com/office/drawing/2014/main" id="{0E85263E-FBAE-7A45-AC9F-78A816F18B22}"/>
              </a:ext>
            </a:extLst>
          </p:cNvPr>
          <p:cNvSpPr>
            <a:spLocks noGrp="1"/>
          </p:cNvSpPr>
          <p:nvPr>
            <p:ph type="sldNum" sz="quarter" idx="20"/>
          </p:nvPr>
        </p:nvSpPr>
        <p:spPr/>
        <p:txBody>
          <a:bodyPr/>
          <a:lstStyle/>
          <a:p>
            <a:fld id="{F60BAC71-FF53-364F-93A1-30AE3AB4D6FB}" type="slidenum">
              <a:rPr lang="en-US" smtClean="0"/>
              <a:pPr/>
              <a:t>‹#›</a:t>
            </a:fld>
            <a:endParaRPr lang="en-US" sz="825"/>
          </a:p>
        </p:txBody>
      </p:sp>
    </p:spTree>
    <p:extLst>
      <p:ext uri="{BB962C8B-B14F-4D97-AF65-F5344CB8AC3E}">
        <p14:creationId xmlns:p14="http://schemas.microsoft.com/office/powerpoint/2010/main" val="3925109868"/>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Tree>
    <p:extLst>
      <p:ext uri="{BB962C8B-B14F-4D97-AF65-F5344CB8AC3E}">
        <p14:creationId xmlns:p14="http://schemas.microsoft.com/office/powerpoint/2010/main" val="3707864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60" r:id="rId4"/>
    <p:sldLayoutId id="2147483661" r:id="rId5"/>
    <p:sldLayoutId id="2147483662" r:id="rId6"/>
    <p:sldLayoutId id="2147483663" r:id="rId7"/>
    <p:sldLayoutId id="2147483664" r:id="rId8"/>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hyperlink" Target="https://scikit-learn.org/stable/modules/tree.html#regression" TargetMode="External"/><Relationship Id="rId13" Type="http://schemas.openxmlformats.org/officeDocument/2006/relationships/hyperlink" Target="https://scikit-learn.org/stable/modules/ensemble.html#random-forests" TargetMode="External"/><Relationship Id="rId18" Type="http://schemas.openxmlformats.org/officeDocument/2006/relationships/hyperlink" Target="https://www.tensorflow.org/api_docs/python/tf/estimator/LinearClassifier" TargetMode="External"/><Relationship Id="rId3" Type="http://schemas.openxmlformats.org/officeDocument/2006/relationships/hyperlink" Target="https://scikit-learn.org/stable/modules/linear_model.html#elastic-net" TargetMode="External"/><Relationship Id="rId21" Type="http://schemas.openxmlformats.org/officeDocument/2006/relationships/hyperlink" Target="https://scikit-learn.org/stable/modules/sgd.html#sgd" TargetMode="External"/><Relationship Id="rId7" Type="http://schemas.openxmlformats.org/officeDocument/2006/relationships/hyperlink" Target="https://scikit-learn.org/stable/modules/tree.html#decision-trees" TargetMode="External"/><Relationship Id="rId12" Type="http://schemas.openxmlformats.org/officeDocument/2006/relationships/hyperlink" Target="https://scikit-learn.org/stable/modules/sgd.html#regression" TargetMode="External"/><Relationship Id="rId17" Type="http://schemas.openxmlformats.org/officeDocument/2006/relationships/hyperlink" Target="https://www.tensorflow.org/api_docs/python/tf/estimator/DNNRegressor" TargetMode="External"/><Relationship Id="rId2" Type="http://schemas.openxmlformats.org/officeDocument/2006/relationships/hyperlink" Target="https://scikit-learn.org/stable/modules/linear_model.html#logistic-regression" TargetMode="External"/><Relationship Id="rId16" Type="http://schemas.openxmlformats.org/officeDocument/2006/relationships/hyperlink" Target="https://www.tensorflow.org/api_docs/python/tf/estimator/DNNClassifier" TargetMode="External"/><Relationship Id="rId20" Type="http://schemas.openxmlformats.org/officeDocument/2006/relationships/hyperlink" Target="https://scikit-learn.org/stable/modules/naive_bayes.html#bernoulli-naive-bayes" TargetMode="External"/><Relationship Id="rId1" Type="http://schemas.openxmlformats.org/officeDocument/2006/relationships/slideLayout" Target="../slideLayouts/slideLayout2.xml"/><Relationship Id="rId6" Type="http://schemas.openxmlformats.org/officeDocument/2006/relationships/hyperlink" Target="https://scikit-learn.org/stable/modules/ensemble.html#regression" TargetMode="External"/><Relationship Id="rId11" Type="http://schemas.openxmlformats.org/officeDocument/2006/relationships/hyperlink" Target="https://scikit-learn.org/stable/modules/linear_model.html#lars-lasso" TargetMode="External"/><Relationship Id="rId5" Type="http://schemas.openxmlformats.org/officeDocument/2006/relationships/hyperlink" Target="https://scikit-learn.org/stable/modules/ensemble.html#classification" TargetMode="External"/><Relationship Id="rId15" Type="http://schemas.openxmlformats.org/officeDocument/2006/relationships/hyperlink" Target="https://xgboost.readthedocs.io/en/latest/parameter.html" TargetMode="External"/><Relationship Id="rId10" Type="http://schemas.openxmlformats.org/officeDocument/2006/relationships/hyperlink" Target="https://scikit-learn.org/stable/modules/svm.html#classification" TargetMode="External"/><Relationship Id="rId19" Type="http://schemas.openxmlformats.org/officeDocument/2006/relationships/hyperlink" Target="https://www.tensorflow.org/api_docs/python/tf/estimator/LinearRegressor" TargetMode="External"/><Relationship Id="rId4" Type="http://schemas.openxmlformats.org/officeDocument/2006/relationships/hyperlink" Target="https://lightgbm.readthedocs.io/en/latest/index.html" TargetMode="External"/><Relationship Id="rId9" Type="http://schemas.openxmlformats.org/officeDocument/2006/relationships/hyperlink" Target="https://scikit-learn.org/stable/modules/neighbors.html#nearest-neighbors-regression" TargetMode="External"/><Relationship Id="rId14" Type="http://schemas.openxmlformats.org/officeDocument/2006/relationships/hyperlink" Target="https://scikit-learn.org/stable/modules/ensemble.html#extremely-randomized-trees" TargetMode="External"/><Relationship Id="rId22" Type="http://schemas.openxmlformats.org/officeDocument/2006/relationships/hyperlink" Target="https://docs.microsoft.com/en-us/azure/machine-learning/service/how-to-configure-auto-train"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docs.microsoft.com/en-us/azure/machine-learning/service/how-to-understand-automated-ml"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hyperlink" Target="https://docs.microsoft.com/en-us/azure/machine-learning/how-to-train-scikit-learn"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diagramLayout" Target="../diagrams/layout1.xml"/><Relationship Id="rId7" Type="http://schemas.openxmlformats.org/officeDocument/2006/relationships/image" Target="../media/image24.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hyperlink" Target="https://huggingface.co/models" TargetMode="External"/><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hyperlink" Target="https://ai.azure.com/explore/models" TargetMode="External"/><Relationship Id="rId5" Type="http://schemas.openxmlformats.org/officeDocument/2006/relationships/image" Target="../media/image29.png"/><Relationship Id="rId4" Type="http://schemas.openxmlformats.org/officeDocument/2006/relationships/hyperlink" Target="https://ollama.com/" TargetMode="External"/><Relationship Id="rId9"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svg"/><Relationship Id="rId18" Type="http://schemas.openxmlformats.org/officeDocument/2006/relationships/image" Target="../media/image24.png"/><Relationship Id="rId3" Type="http://schemas.openxmlformats.org/officeDocument/2006/relationships/image" Target="../media/image35.svg"/><Relationship Id="rId7" Type="http://schemas.openxmlformats.org/officeDocument/2006/relationships/image" Target="../media/image39.svg"/><Relationship Id="rId12" Type="http://schemas.openxmlformats.org/officeDocument/2006/relationships/image" Target="../media/image44.png"/><Relationship Id="rId17" Type="http://schemas.openxmlformats.org/officeDocument/2006/relationships/image" Target="../media/image49.svg"/><Relationship Id="rId2" Type="http://schemas.openxmlformats.org/officeDocument/2006/relationships/image" Target="../media/image34.png"/><Relationship Id="rId16" Type="http://schemas.openxmlformats.org/officeDocument/2006/relationships/image" Target="../media/image48.png"/><Relationship Id="rId1" Type="http://schemas.openxmlformats.org/officeDocument/2006/relationships/slideLayout" Target="../slideLayouts/slideLayout8.xml"/><Relationship Id="rId6" Type="http://schemas.openxmlformats.org/officeDocument/2006/relationships/image" Target="../media/image38.png"/><Relationship Id="rId11" Type="http://schemas.openxmlformats.org/officeDocument/2006/relationships/image" Target="../media/image43.svg"/><Relationship Id="rId5" Type="http://schemas.openxmlformats.org/officeDocument/2006/relationships/image" Target="../media/image37.svg"/><Relationship Id="rId15" Type="http://schemas.openxmlformats.org/officeDocument/2006/relationships/image" Target="../media/image47.svg"/><Relationship Id="rId10" Type="http://schemas.openxmlformats.org/officeDocument/2006/relationships/image" Target="../media/image42.png"/><Relationship Id="rId19" Type="http://schemas.openxmlformats.org/officeDocument/2006/relationships/image" Target="../media/image25.svg"/><Relationship Id="rId4" Type="http://schemas.openxmlformats.org/officeDocument/2006/relationships/image" Target="../media/image36.png"/><Relationship Id="rId9" Type="http://schemas.openxmlformats.org/officeDocument/2006/relationships/image" Target="../media/image41.svg"/><Relationship Id="rId1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 Id="rId9" Type="http://schemas.openxmlformats.org/officeDocument/2006/relationships/image" Target="../media/image25.svg"/></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24.png"/><Relationship Id="rId7" Type="http://schemas.openxmlformats.org/officeDocument/2006/relationships/image" Target="../media/image62.png"/><Relationship Id="rId12" Type="http://schemas.openxmlformats.org/officeDocument/2006/relationships/image" Target="../media/image67.sv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25.svg"/><Relationship Id="rId9" Type="http://schemas.openxmlformats.org/officeDocument/2006/relationships/image" Target="../media/image6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hyperlink" Target="https://commons.wikimedia.org/w/index.php?title=File:Colored_neural_network.svg&amp;oldid=279111871" TargetMode="External"/><Relationship Id="rId2" Type="http://schemas.openxmlformats.org/officeDocument/2006/relationships/image" Target="../media/image68.png"/><Relationship Id="rId1" Type="http://schemas.openxmlformats.org/officeDocument/2006/relationships/slideLayout" Target="../slideLayouts/slideLayout4.xml"/><Relationship Id="rId4" Type="http://schemas.openxmlformats.org/officeDocument/2006/relationships/hyperlink" Target="https://youtu.be/aircAruvnKk"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www.asimovinstitute.org/neural-network-zoo/" TargetMode="External"/><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github.com/onnx/models"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slides/_rels/slide3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png"/><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3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xml"/><Relationship Id="rId4" Type="http://schemas.openxmlformats.org/officeDocument/2006/relationships/image" Target="../media/image80.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hyperlink" Target="https://azure.microsoft.com/en-us/solutions/architecture/information-discovery-with-deep-learning-and-nlp/" TargetMode="External"/><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hyperlink" Target="https://azure.microsoft.com/en-us/solutions/architecture/defect-prevention-with-predictive-maintenance/" TargetMode="External"/><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hyperlink" Target="https://docs.microsoft.com/en-us/azure/architecture/example-scenario/ai/predict-hospital-readmissions-machine-learning" TargetMode="External"/><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hyperlink" Target="https://www.cmpe.boun.edu.tr/~ethem/i2ml3e/3e_v1-0/i2ml3e-chap9.pptx" TargetMode="External"/><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oleObject" Target="../embeddings/oleObject2.bin"/><Relationship Id="rId1" Type="http://schemas.openxmlformats.org/officeDocument/2006/relationships/slideLayout" Target="../slideLayouts/slideLayout6.xml"/><Relationship Id="rId6" Type="http://schemas.openxmlformats.org/officeDocument/2006/relationships/image" Target="../media/image87.png"/><Relationship Id="rId5" Type="http://schemas.openxmlformats.org/officeDocument/2006/relationships/image" Target="../media/image86.wmf"/><Relationship Id="rId4" Type="http://schemas.openxmlformats.org/officeDocument/2006/relationships/oleObject" Target="../embeddings/oleObject3.bin"/></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oleObject" Target="../embeddings/oleObject4.bin"/><Relationship Id="rId1" Type="http://schemas.openxmlformats.org/officeDocument/2006/relationships/slideLayout" Target="../slideLayouts/slideLayout6.xml"/><Relationship Id="rId5" Type="http://schemas.openxmlformats.org/officeDocument/2006/relationships/image" Target="../media/image89.wmf"/><Relationship Id="rId4" Type="http://schemas.openxmlformats.org/officeDocument/2006/relationships/oleObject" Target="../embeddings/oleObject5.bin"/></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290.png"/><Relationship Id="rId1" Type="http://schemas.openxmlformats.org/officeDocument/2006/relationships/slideLayout" Target="../slideLayouts/slideLayout4.xml"/><Relationship Id="rId4" Type="http://schemas.openxmlformats.org/officeDocument/2006/relationships/hyperlink" Target="https://www.researchgate.net/figure/ROC-curves-of-different-classifiers-The-ROC-curve-of-an-ideal-classifier-should-be_fig5_319939197"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hyperlink" Target="https://www.cmpe.boun.edu.tr/~ethem/i2ml3e/3e_v1-0/i2ml3e-chap7.pptx"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0.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hyperlink" Target="https://www.thekerneltrip.com/machine/learning/computational-complexity-learning-algorithms/"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hyperlink" Target="https://icml.cc/Conferences/2004/proceedings/papers/354.pdf" TargetMode="External"/><Relationship Id="rId3" Type="http://schemas.openxmlformats.org/officeDocument/2006/relationships/image" Target="../media/image94.png"/><Relationship Id="rId7" Type="http://schemas.openxmlformats.org/officeDocument/2006/relationships/hyperlink" Target="https://www.jstor.org/stable/1271436?seq=1#metadata_info_tab_contents" TargetMode="External"/><Relationship Id="rId2" Type="http://schemas.openxmlformats.org/officeDocument/2006/relationships/image" Target="../media/image370.png"/><Relationship Id="rId1" Type="http://schemas.openxmlformats.org/officeDocument/2006/relationships/slideLayout" Target="../slideLayouts/slideLayout2.xml"/><Relationship Id="rId6" Type="http://schemas.openxmlformats.org/officeDocument/2006/relationships/hyperlink" Target="https://www.jstor.org/stable/2346178?seq=1#metadata_info_tab_contents" TargetMode="External"/><Relationship Id="rId11" Type="http://schemas.openxmlformats.org/officeDocument/2006/relationships/hyperlink" Target="https://en.wikipedia.org/wiki/File:L1_and_L2_balls.svg" TargetMode="External"/><Relationship Id="rId5" Type="http://schemas.openxmlformats.org/officeDocument/2006/relationships/hyperlink" Target="http://users.stat.umn.edu/~zouxx019/Papers/elasticnet.pdf" TargetMode="External"/><Relationship Id="rId10" Type="http://schemas.openxmlformats.org/officeDocument/2006/relationships/image" Target="../media/image95.png"/><Relationship Id="rId4" Type="http://schemas.openxmlformats.org/officeDocument/2006/relationships/hyperlink" Target="https://commons.wikimedia.org/wiki/File:Regularization.svg" TargetMode="External"/><Relationship Id="rId9" Type="http://schemas.openxmlformats.org/officeDocument/2006/relationships/image" Target="../media/image390.png"/></Relationships>
</file>

<file path=ppt/slides/_rels/slide59.xml.rels><?xml version="1.0" encoding="UTF-8" standalone="yes"?>
<Relationships xmlns="http://schemas.openxmlformats.org/package/2006/relationships"><Relationship Id="rId3" Type="http://schemas.openxmlformats.org/officeDocument/2006/relationships/hyperlink" Target="https://spark.apache.org/docs/2.2.0/mllib-decision-tree.html" TargetMode="External"/><Relationship Id="rId2" Type="http://schemas.openxmlformats.org/officeDocument/2006/relationships/hyperlink" Target="https://scikit-learn.org/stable/modules/generated/sklearn.tree.DecisionTreeClassifier.html" TargetMode="External"/><Relationship Id="rId1" Type="http://schemas.openxmlformats.org/officeDocument/2006/relationships/slideLayout" Target="../slideLayouts/slideLayout4.xml"/><Relationship Id="rId6" Type="http://schemas.openxmlformats.org/officeDocument/2006/relationships/hyperlink" Target="https://spark.apache.org/docs/2.2.0/mllib-naive-bayes.html#naive-bayes-sparkmllib" TargetMode="External"/><Relationship Id="rId5" Type="http://schemas.openxmlformats.org/officeDocument/2006/relationships/hyperlink" Target="https://spark.apache.org/docs/2.2.0/ml-classification-regression.html#regression" TargetMode="External"/><Relationship Id="rId4" Type="http://schemas.openxmlformats.org/officeDocument/2006/relationships/hyperlink" Target="https://scikit-learn.org/stable/modules/generated/sklearn.linear_model.LinearRegression.html#sklearn.linear_model.LinearRegression"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11.sv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0.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61.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440.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460.png"/><Relationship Id="rId1" Type="http://schemas.openxmlformats.org/officeDocument/2006/relationships/slideLayout" Target="../slideLayouts/slideLayout2.xml"/><Relationship Id="rId4" Type="http://schemas.openxmlformats.org/officeDocument/2006/relationships/hyperlink" Target="http://www-inst.eecs.berkeley.edu/~n252/paper/Amdahl.pdf"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nceas.github.io/oss-lessons/parallel-computing-in-r/parallel-computing-in-r.html" TargetMode="External"/><Relationship Id="rId2" Type="http://schemas.openxmlformats.org/officeDocument/2006/relationships/hyperlink" Target="https://cran.r-project.org/web/views/HighPerformanceComputing.html" TargetMode="External"/><Relationship Id="rId1" Type="http://schemas.openxmlformats.org/officeDocument/2006/relationships/slideLayout" Target="../slideLayouts/slideLayout4.xml"/><Relationship Id="rId5" Type="http://schemas.openxmlformats.org/officeDocument/2006/relationships/hyperlink" Target="https://nbviewer.jupyter.org/gist/ogrisel/5115540/Model%20Selection%20for%20the%20Nystroem%20Method.ipynb" TargetMode="External"/><Relationship Id="rId4" Type="http://schemas.openxmlformats.org/officeDocument/2006/relationships/hyperlink" Target="https://wiki.python.org/moin/ParallelProcessing" TargetMode="External"/></Relationships>
</file>

<file path=ppt/slides/_rels/slide64.xml.rels><?xml version="1.0" encoding="UTF-8" standalone="yes"?>
<Relationships xmlns="http://schemas.openxmlformats.org/package/2006/relationships"><Relationship Id="rId2" Type="http://schemas.openxmlformats.org/officeDocument/2006/relationships/hyperlink" Target="https://topepo.github.io/caret/model-training-and-tuning.html"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hyperlink" Target="https://azure.microsoft.com/en-us/products/ai-services" TargetMode="Externa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0.emf"/></Relationships>
</file>

<file path=ppt/slides/_rels/slide8.xml.rels><?xml version="1.0" encoding="UTF-8" standalone="yes"?>
<Relationships xmlns="http://schemas.openxmlformats.org/package/2006/relationships"><Relationship Id="rId3" Type="http://schemas.openxmlformats.org/officeDocument/2006/relationships/hyperlink" Target="https://azure.microsoft.com/en-us/services/machine-learning-service/" TargetMode="Externa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hyperlink" Target="https://ai.azure.com/" TargetMode="External"/><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Machine Learning</a:t>
            </a:r>
            <a:br>
              <a:rPr lang="en-US" b="0" dirty="0"/>
            </a:br>
            <a:r>
              <a:rPr lang="en-US" b="0" dirty="0"/>
              <a:t>and AI</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DSBA 6190-U90 | Colby T. Ford, Ph.D.</a:t>
            </a:r>
            <a:endParaRPr dirty="0"/>
          </a:p>
        </p:txBody>
      </p:sp>
      <p:pic>
        <p:nvPicPr>
          <p:cNvPr id="5" name="Picture 4" descr="Logo&#10;&#10;Description automatically generated">
            <a:extLst>
              <a:ext uri="{FF2B5EF4-FFF2-40B4-BE49-F238E27FC236}">
                <a16:creationId xmlns:a16="http://schemas.microsoft.com/office/drawing/2014/main" id="{CCF9A293-8E68-8648-98B7-7E7F4015C116}"/>
              </a:ext>
            </a:extLst>
          </p:cNvPr>
          <p:cNvPicPr>
            <a:picLocks noChangeAspect="1"/>
          </p:cNvPicPr>
          <p:nvPr/>
        </p:nvPicPr>
        <p:blipFill>
          <a:blip r:embed="rId3">
            <a:clrChange>
              <a:clrFrom>
                <a:srgbClr val="040707"/>
              </a:clrFrom>
              <a:clrTo>
                <a:srgbClr val="040707">
                  <a:alpha val="0"/>
                </a:srgbClr>
              </a:clrTo>
            </a:clrChange>
          </a:blip>
          <a:stretch>
            <a:fillRect/>
          </a:stretch>
        </p:blipFill>
        <p:spPr>
          <a:xfrm>
            <a:off x="422233" y="2776566"/>
            <a:ext cx="3386755" cy="1905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BDE8B-3DCD-40AA-ABA0-E40A81007FF0}"/>
              </a:ext>
            </a:extLst>
          </p:cNvPr>
          <p:cNvSpPr>
            <a:spLocks noGrp="1"/>
          </p:cNvSpPr>
          <p:nvPr>
            <p:ph type="title"/>
          </p:nvPr>
        </p:nvSpPr>
        <p:spPr/>
        <p:txBody>
          <a:bodyPr/>
          <a:lstStyle/>
          <a:p>
            <a:r>
              <a:rPr lang="en-US" dirty="0">
                <a:solidFill>
                  <a:schemeClr val="tx1"/>
                </a:solidFill>
              </a:rPr>
              <a:t>Automated</a:t>
            </a:r>
            <a:br>
              <a:rPr lang="en-US" dirty="0">
                <a:solidFill>
                  <a:schemeClr val="tx1"/>
                </a:solidFill>
              </a:rPr>
            </a:br>
            <a:r>
              <a:rPr lang="en-US" dirty="0">
                <a:solidFill>
                  <a:schemeClr val="tx1"/>
                </a:solidFill>
              </a:rPr>
              <a:t>Machine Learning</a:t>
            </a:r>
            <a:br>
              <a:rPr lang="en-US" dirty="0">
                <a:solidFill>
                  <a:schemeClr val="tx1"/>
                </a:solidFill>
              </a:rPr>
            </a:br>
            <a:r>
              <a:rPr lang="en-US" sz="2000" dirty="0">
                <a:solidFill>
                  <a:schemeClr val="accent3"/>
                </a:solidFill>
              </a:rPr>
              <a:t>(When you’re too </a:t>
            </a:r>
            <a:r>
              <a:rPr lang="en-US" sz="2000" strike="sngStrike" dirty="0">
                <a:solidFill>
                  <a:schemeClr val="accent3"/>
                </a:solidFill>
              </a:rPr>
              <a:t>lazy</a:t>
            </a:r>
            <a:r>
              <a:rPr lang="en-US" sz="2000" dirty="0">
                <a:solidFill>
                  <a:schemeClr val="accent3"/>
                </a:solidFill>
              </a:rPr>
              <a:t> busy to do it yourself…)</a:t>
            </a:r>
            <a:endParaRPr lang="en-US" dirty="0">
              <a:solidFill>
                <a:schemeClr val="accent3"/>
              </a:solidFill>
            </a:endParaRPr>
          </a:p>
        </p:txBody>
      </p:sp>
    </p:spTree>
    <p:extLst>
      <p:ext uri="{BB962C8B-B14F-4D97-AF65-F5344CB8AC3E}">
        <p14:creationId xmlns:p14="http://schemas.microsoft.com/office/powerpoint/2010/main" val="550497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6EB5F-C563-4961-BA02-2702B9C5AF3C}"/>
              </a:ext>
            </a:extLst>
          </p:cNvPr>
          <p:cNvSpPr>
            <a:spLocks noGrp="1"/>
          </p:cNvSpPr>
          <p:nvPr>
            <p:ph type="title"/>
          </p:nvPr>
        </p:nvSpPr>
        <p:spPr>
          <a:xfrm>
            <a:off x="319500" y="180900"/>
            <a:ext cx="2808000" cy="755700"/>
          </a:xfrm>
        </p:spPr>
        <p:txBody>
          <a:bodyPr/>
          <a:lstStyle/>
          <a:p>
            <a:r>
              <a:rPr lang="en-US" dirty="0" err="1"/>
              <a:t>AutoML</a:t>
            </a:r>
            <a:endParaRPr lang="en-US" dirty="0"/>
          </a:p>
        </p:txBody>
      </p:sp>
      <p:sp>
        <p:nvSpPr>
          <p:cNvPr id="3" name="Text Placeholder 2">
            <a:extLst>
              <a:ext uri="{FF2B5EF4-FFF2-40B4-BE49-F238E27FC236}">
                <a16:creationId xmlns:a16="http://schemas.microsoft.com/office/drawing/2014/main" id="{0A6D9E67-C183-48CE-A744-2C8AB740048D}"/>
              </a:ext>
            </a:extLst>
          </p:cNvPr>
          <p:cNvSpPr>
            <a:spLocks noGrp="1"/>
          </p:cNvSpPr>
          <p:nvPr>
            <p:ph type="body" idx="1"/>
          </p:nvPr>
        </p:nvSpPr>
        <p:spPr>
          <a:xfrm>
            <a:off x="319499" y="936600"/>
            <a:ext cx="3552845" cy="3716404"/>
          </a:xfrm>
        </p:spPr>
        <p:txBody>
          <a:bodyPr/>
          <a:lstStyle/>
          <a:p>
            <a:pPr>
              <a:spcBef>
                <a:spcPts val="600"/>
              </a:spcBef>
            </a:pPr>
            <a:r>
              <a:rPr lang="en-US" dirty="0"/>
              <a:t>Automatically test various algorithms, hyperparameters, and scaling techniques</a:t>
            </a:r>
          </a:p>
          <a:p>
            <a:pPr>
              <a:spcBef>
                <a:spcPts val="600"/>
              </a:spcBef>
            </a:pPr>
            <a:r>
              <a:rPr lang="en-US" dirty="0"/>
              <a:t>Three Experiment Types:</a:t>
            </a:r>
          </a:p>
          <a:p>
            <a:pPr lvl="1">
              <a:spcBef>
                <a:spcPts val="600"/>
              </a:spcBef>
            </a:pPr>
            <a:r>
              <a:rPr lang="en-US" dirty="0"/>
              <a:t>Classification</a:t>
            </a:r>
          </a:p>
          <a:p>
            <a:pPr lvl="1">
              <a:spcBef>
                <a:spcPts val="600"/>
              </a:spcBef>
            </a:pPr>
            <a:r>
              <a:rPr lang="en-US" dirty="0"/>
              <a:t>Regression</a:t>
            </a:r>
          </a:p>
          <a:p>
            <a:pPr lvl="1">
              <a:spcBef>
                <a:spcPts val="600"/>
              </a:spcBef>
            </a:pPr>
            <a:r>
              <a:rPr lang="en-US" dirty="0"/>
              <a:t>Forecasting</a:t>
            </a:r>
          </a:p>
          <a:p>
            <a:pPr>
              <a:spcBef>
                <a:spcPts val="600"/>
              </a:spcBef>
            </a:pPr>
            <a:r>
              <a:rPr lang="en-US" dirty="0"/>
              <a:t>Steps:</a:t>
            </a:r>
          </a:p>
          <a:p>
            <a:pPr lvl="1">
              <a:spcBef>
                <a:spcPts val="600"/>
              </a:spcBef>
            </a:pPr>
            <a:r>
              <a:rPr lang="en-US" dirty="0"/>
              <a:t>Preprocessing &amp; Scaling</a:t>
            </a:r>
          </a:p>
          <a:p>
            <a:pPr lvl="1">
              <a:spcBef>
                <a:spcPts val="600"/>
              </a:spcBef>
            </a:pPr>
            <a:r>
              <a:rPr lang="en-US" dirty="0"/>
              <a:t>Featurization</a:t>
            </a:r>
          </a:p>
          <a:p>
            <a:pPr lvl="1">
              <a:spcBef>
                <a:spcPts val="600"/>
              </a:spcBef>
            </a:pPr>
            <a:r>
              <a:rPr lang="en-US" dirty="0"/>
              <a:t>Cross-Validation</a:t>
            </a:r>
          </a:p>
          <a:p>
            <a:pPr lvl="1">
              <a:spcBef>
                <a:spcPts val="600"/>
              </a:spcBef>
            </a:pPr>
            <a:r>
              <a:rPr lang="en-US" dirty="0" err="1"/>
              <a:t>Ensembling</a:t>
            </a:r>
            <a:endParaRPr lang="en-US" dirty="0"/>
          </a:p>
          <a:p>
            <a:pPr lvl="1">
              <a:spcBef>
                <a:spcPts val="600"/>
              </a:spcBef>
            </a:pPr>
            <a:endParaRPr lang="en-US" dirty="0"/>
          </a:p>
        </p:txBody>
      </p:sp>
      <p:graphicFrame>
        <p:nvGraphicFramePr>
          <p:cNvPr id="4" name="Table 3">
            <a:extLst>
              <a:ext uri="{FF2B5EF4-FFF2-40B4-BE49-F238E27FC236}">
                <a16:creationId xmlns:a16="http://schemas.microsoft.com/office/drawing/2014/main" id="{287E4274-7456-4C85-ACEB-DF88F6F79EF5}"/>
              </a:ext>
            </a:extLst>
          </p:cNvPr>
          <p:cNvGraphicFramePr>
            <a:graphicFrameLocks noGrp="1"/>
          </p:cNvGraphicFramePr>
          <p:nvPr>
            <p:extLst>
              <p:ext uri="{D42A27DB-BD31-4B8C-83A1-F6EECF244321}">
                <p14:modId xmlns:p14="http://schemas.microsoft.com/office/powerpoint/2010/main" val="1583981332"/>
              </p:ext>
            </p:extLst>
          </p:nvPr>
        </p:nvGraphicFramePr>
        <p:xfrm>
          <a:off x="3817974" y="640146"/>
          <a:ext cx="4865759" cy="3585984"/>
        </p:xfrm>
        <a:graphic>
          <a:graphicData uri="http://schemas.openxmlformats.org/drawingml/2006/table">
            <a:tbl>
              <a:tblPr/>
              <a:tblGrid>
                <a:gridCol w="2418557">
                  <a:extLst>
                    <a:ext uri="{9D8B030D-6E8A-4147-A177-3AD203B41FA5}">
                      <a16:colId xmlns:a16="http://schemas.microsoft.com/office/drawing/2014/main" val="1089580484"/>
                    </a:ext>
                  </a:extLst>
                </a:gridCol>
                <a:gridCol w="2447202">
                  <a:extLst>
                    <a:ext uri="{9D8B030D-6E8A-4147-A177-3AD203B41FA5}">
                      <a16:colId xmlns:a16="http://schemas.microsoft.com/office/drawing/2014/main" val="1382446080"/>
                    </a:ext>
                  </a:extLst>
                </a:gridCol>
              </a:tblGrid>
              <a:tr h="178790">
                <a:tc>
                  <a:txBody>
                    <a:bodyPr/>
                    <a:lstStyle/>
                    <a:p>
                      <a:pPr algn="ctr"/>
                      <a:r>
                        <a:rPr lang="en-US" sz="1200" b="1"/>
                        <a:t>Classification</a:t>
                      </a:r>
                    </a:p>
                  </a:txBody>
                  <a:tcPr marL="52666" marR="52666" marT="26333" marB="26333" anchor="ctr">
                    <a:lnL>
                      <a:noFill/>
                    </a:lnL>
                    <a:lnR>
                      <a:noFill/>
                    </a:lnR>
                    <a:lnT>
                      <a:noFill/>
                    </a:lnT>
                    <a:lnB>
                      <a:noFill/>
                    </a:lnB>
                  </a:tcPr>
                </a:tc>
                <a:tc>
                  <a:txBody>
                    <a:bodyPr/>
                    <a:lstStyle/>
                    <a:p>
                      <a:pPr algn="ctr"/>
                      <a:r>
                        <a:rPr lang="en-US" sz="1200" b="1" dirty="0"/>
                        <a:t>Regression &amp;</a:t>
                      </a:r>
                    </a:p>
                    <a:p>
                      <a:pPr algn="ctr"/>
                      <a:r>
                        <a:rPr lang="en-US" sz="1200" b="1" dirty="0"/>
                        <a:t>Time Series Forecasting</a:t>
                      </a:r>
                    </a:p>
                  </a:txBody>
                  <a:tcPr marL="52666" marR="52666" marT="26333" marB="26333" anchor="ctr">
                    <a:lnL>
                      <a:noFill/>
                    </a:lnL>
                    <a:lnR>
                      <a:noFill/>
                    </a:lnR>
                    <a:lnT>
                      <a:noFill/>
                    </a:lnT>
                    <a:lnB>
                      <a:noFill/>
                    </a:lnB>
                  </a:tcPr>
                </a:tc>
                <a:extLst>
                  <a:ext uri="{0D108BD9-81ED-4DB2-BD59-A6C34878D82A}">
                    <a16:rowId xmlns:a16="http://schemas.microsoft.com/office/drawing/2014/main" val="3301145887"/>
                  </a:ext>
                </a:extLst>
              </a:tr>
              <a:tr h="178790">
                <a:tc>
                  <a:txBody>
                    <a:bodyPr/>
                    <a:lstStyle/>
                    <a:p>
                      <a:r>
                        <a:rPr lang="en-US" sz="1000">
                          <a:hlinkClick r:id="rId2"/>
                        </a:rPr>
                        <a:t>Logistic Regression</a:t>
                      </a:r>
                      <a:endParaRPr lang="en-US" sz="1000"/>
                    </a:p>
                  </a:txBody>
                  <a:tcPr marL="52666" marR="52666" marT="26333" marB="26333" anchor="ctr">
                    <a:lnL>
                      <a:noFill/>
                    </a:lnL>
                    <a:lnR>
                      <a:noFill/>
                    </a:lnR>
                    <a:lnT>
                      <a:noFill/>
                    </a:lnT>
                    <a:lnB>
                      <a:noFill/>
                    </a:lnB>
                  </a:tcPr>
                </a:tc>
                <a:tc>
                  <a:txBody>
                    <a:bodyPr/>
                    <a:lstStyle/>
                    <a:p>
                      <a:r>
                        <a:rPr lang="en-US" sz="1000" dirty="0">
                          <a:hlinkClick r:id="rId3"/>
                        </a:rPr>
                        <a:t>Elastic Net</a:t>
                      </a:r>
                      <a:endParaRPr lang="en-US" sz="1000" dirty="0"/>
                    </a:p>
                  </a:txBody>
                  <a:tcPr marL="52666" marR="52666" marT="26333" marB="26333" anchor="ctr">
                    <a:lnL>
                      <a:noFill/>
                    </a:lnL>
                    <a:lnR>
                      <a:noFill/>
                    </a:lnR>
                    <a:lnT>
                      <a:noFill/>
                    </a:lnT>
                    <a:lnB>
                      <a:noFill/>
                    </a:lnB>
                  </a:tcPr>
                </a:tc>
                <a:extLst>
                  <a:ext uri="{0D108BD9-81ED-4DB2-BD59-A6C34878D82A}">
                    <a16:rowId xmlns:a16="http://schemas.microsoft.com/office/drawing/2014/main" val="801165373"/>
                  </a:ext>
                </a:extLst>
              </a:tr>
              <a:tr h="178790">
                <a:tc>
                  <a:txBody>
                    <a:bodyPr/>
                    <a:lstStyle/>
                    <a:p>
                      <a:r>
                        <a:rPr lang="en-US" sz="1000">
                          <a:hlinkClick r:id="rId4"/>
                        </a:rPr>
                        <a:t>Light GBM</a:t>
                      </a:r>
                      <a:endParaRPr lang="en-US" sz="1000"/>
                    </a:p>
                  </a:txBody>
                  <a:tcPr marL="52666" marR="52666" marT="26333" marB="26333" anchor="ctr">
                    <a:lnL>
                      <a:noFill/>
                    </a:lnL>
                    <a:lnR>
                      <a:noFill/>
                    </a:lnR>
                    <a:lnT>
                      <a:noFill/>
                    </a:lnT>
                    <a:lnB>
                      <a:noFill/>
                    </a:lnB>
                  </a:tcPr>
                </a:tc>
                <a:tc>
                  <a:txBody>
                    <a:bodyPr/>
                    <a:lstStyle/>
                    <a:p>
                      <a:r>
                        <a:rPr lang="en-US" sz="1000">
                          <a:hlinkClick r:id="rId4"/>
                        </a:rPr>
                        <a:t>Light GBM</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1291908786"/>
                  </a:ext>
                </a:extLst>
              </a:tr>
              <a:tr h="178790">
                <a:tc>
                  <a:txBody>
                    <a:bodyPr/>
                    <a:lstStyle/>
                    <a:p>
                      <a:r>
                        <a:rPr lang="en-US" sz="1000">
                          <a:hlinkClick r:id="rId5"/>
                        </a:rPr>
                        <a:t>Gradient Boosting</a:t>
                      </a:r>
                      <a:endParaRPr lang="en-US" sz="1000"/>
                    </a:p>
                  </a:txBody>
                  <a:tcPr marL="52666" marR="52666" marT="26333" marB="26333" anchor="ctr">
                    <a:lnL>
                      <a:noFill/>
                    </a:lnL>
                    <a:lnR>
                      <a:noFill/>
                    </a:lnR>
                    <a:lnT>
                      <a:noFill/>
                    </a:lnT>
                    <a:lnB>
                      <a:noFill/>
                    </a:lnB>
                  </a:tcPr>
                </a:tc>
                <a:tc>
                  <a:txBody>
                    <a:bodyPr/>
                    <a:lstStyle/>
                    <a:p>
                      <a:r>
                        <a:rPr lang="en-US" sz="1000">
                          <a:hlinkClick r:id="rId6"/>
                        </a:rPr>
                        <a:t>Gradient Boosting</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1841407873"/>
                  </a:ext>
                </a:extLst>
              </a:tr>
              <a:tr h="178790">
                <a:tc>
                  <a:txBody>
                    <a:bodyPr/>
                    <a:lstStyle/>
                    <a:p>
                      <a:r>
                        <a:rPr lang="en-US" sz="1000">
                          <a:hlinkClick r:id="rId7"/>
                        </a:rPr>
                        <a:t>Decision Tree</a:t>
                      </a:r>
                      <a:endParaRPr lang="en-US" sz="1000"/>
                    </a:p>
                  </a:txBody>
                  <a:tcPr marL="52666" marR="52666" marT="26333" marB="26333" anchor="ctr">
                    <a:lnL>
                      <a:noFill/>
                    </a:lnL>
                    <a:lnR>
                      <a:noFill/>
                    </a:lnR>
                    <a:lnT>
                      <a:noFill/>
                    </a:lnT>
                    <a:lnB>
                      <a:noFill/>
                    </a:lnB>
                  </a:tcPr>
                </a:tc>
                <a:tc>
                  <a:txBody>
                    <a:bodyPr/>
                    <a:lstStyle/>
                    <a:p>
                      <a:r>
                        <a:rPr lang="en-US" sz="1000">
                          <a:hlinkClick r:id="rId8"/>
                        </a:rPr>
                        <a:t>Decision Tree</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833870345"/>
                  </a:ext>
                </a:extLst>
              </a:tr>
              <a:tr h="178790">
                <a:tc>
                  <a:txBody>
                    <a:bodyPr/>
                    <a:lstStyle/>
                    <a:p>
                      <a:r>
                        <a:rPr lang="en-US" sz="1000">
                          <a:hlinkClick r:id="rId9"/>
                        </a:rPr>
                        <a:t>K Nearest Neighbors</a:t>
                      </a:r>
                      <a:endParaRPr lang="en-US" sz="1000"/>
                    </a:p>
                  </a:txBody>
                  <a:tcPr marL="52666" marR="52666" marT="26333" marB="26333" anchor="ctr">
                    <a:lnL>
                      <a:noFill/>
                    </a:lnL>
                    <a:lnR>
                      <a:noFill/>
                    </a:lnR>
                    <a:lnT>
                      <a:noFill/>
                    </a:lnT>
                    <a:lnB>
                      <a:noFill/>
                    </a:lnB>
                  </a:tcPr>
                </a:tc>
                <a:tc>
                  <a:txBody>
                    <a:bodyPr/>
                    <a:lstStyle/>
                    <a:p>
                      <a:r>
                        <a:rPr lang="en-US" sz="1000">
                          <a:hlinkClick r:id="rId9"/>
                        </a:rPr>
                        <a:t>K Nearest Neighbors</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2832259499"/>
                  </a:ext>
                </a:extLst>
              </a:tr>
              <a:tr h="178790">
                <a:tc>
                  <a:txBody>
                    <a:bodyPr/>
                    <a:lstStyle/>
                    <a:p>
                      <a:r>
                        <a:rPr lang="en-US" sz="1000">
                          <a:hlinkClick r:id="rId10"/>
                        </a:rPr>
                        <a:t>Linear SVC</a:t>
                      </a:r>
                      <a:endParaRPr lang="en-US" sz="1000"/>
                    </a:p>
                  </a:txBody>
                  <a:tcPr marL="52666" marR="52666" marT="26333" marB="26333" anchor="ctr">
                    <a:lnL>
                      <a:noFill/>
                    </a:lnL>
                    <a:lnR>
                      <a:noFill/>
                    </a:lnR>
                    <a:lnT>
                      <a:noFill/>
                    </a:lnT>
                    <a:lnB>
                      <a:noFill/>
                    </a:lnB>
                  </a:tcPr>
                </a:tc>
                <a:tc>
                  <a:txBody>
                    <a:bodyPr/>
                    <a:lstStyle/>
                    <a:p>
                      <a:r>
                        <a:rPr lang="en-US" sz="1000">
                          <a:hlinkClick r:id="rId11"/>
                        </a:rPr>
                        <a:t>LARS Lasso</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228754427"/>
                  </a:ext>
                </a:extLst>
              </a:tr>
              <a:tr h="303944">
                <a:tc>
                  <a:txBody>
                    <a:bodyPr/>
                    <a:lstStyle/>
                    <a:p>
                      <a:r>
                        <a:rPr lang="en-US" sz="1000">
                          <a:hlinkClick r:id="rId10"/>
                        </a:rPr>
                        <a:t>C-Support Vector Classification (SVC)</a:t>
                      </a:r>
                      <a:endParaRPr lang="en-US" sz="1000"/>
                    </a:p>
                  </a:txBody>
                  <a:tcPr marL="52666" marR="52666" marT="26333" marB="26333" anchor="ctr">
                    <a:lnL>
                      <a:noFill/>
                    </a:lnL>
                    <a:lnR>
                      <a:noFill/>
                    </a:lnR>
                    <a:lnT>
                      <a:noFill/>
                    </a:lnT>
                    <a:lnB>
                      <a:noFill/>
                    </a:lnB>
                  </a:tcPr>
                </a:tc>
                <a:tc>
                  <a:txBody>
                    <a:bodyPr/>
                    <a:lstStyle/>
                    <a:p>
                      <a:r>
                        <a:rPr lang="en-US" sz="1000">
                          <a:hlinkClick r:id="rId12"/>
                        </a:rPr>
                        <a:t>Stochastic Gradient Descent (SGD)</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482337621"/>
                  </a:ext>
                </a:extLst>
              </a:tr>
              <a:tr h="178790">
                <a:tc>
                  <a:txBody>
                    <a:bodyPr/>
                    <a:lstStyle/>
                    <a:p>
                      <a:r>
                        <a:rPr lang="en-US" sz="1000">
                          <a:hlinkClick r:id="rId13"/>
                        </a:rPr>
                        <a:t>Random Forest</a:t>
                      </a:r>
                      <a:endParaRPr lang="en-US" sz="1000"/>
                    </a:p>
                  </a:txBody>
                  <a:tcPr marL="52666" marR="52666" marT="26333" marB="26333" anchor="ctr">
                    <a:lnL>
                      <a:noFill/>
                    </a:lnL>
                    <a:lnR>
                      <a:noFill/>
                    </a:lnR>
                    <a:lnT>
                      <a:noFill/>
                    </a:lnT>
                    <a:lnB>
                      <a:noFill/>
                    </a:lnB>
                  </a:tcPr>
                </a:tc>
                <a:tc>
                  <a:txBody>
                    <a:bodyPr/>
                    <a:lstStyle/>
                    <a:p>
                      <a:r>
                        <a:rPr lang="en-US" sz="1000">
                          <a:hlinkClick r:id="rId13"/>
                        </a:rPr>
                        <a:t>Random Forest</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1521599616"/>
                  </a:ext>
                </a:extLst>
              </a:tr>
              <a:tr h="303944">
                <a:tc>
                  <a:txBody>
                    <a:bodyPr/>
                    <a:lstStyle/>
                    <a:p>
                      <a:r>
                        <a:rPr lang="en-US" sz="1000">
                          <a:hlinkClick r:id="rId14"/>
                        </a:rPr>
                        <a:t>Extremely Randomized Trees</a:t>
                      </a:r>
                      <a:endParaRPr lang="en-US" sz="1000"/>
                    </a:p>
                  </a:txBody>
                  <a:tcPr marL="52666" marR="52666" marT="26333" marB="26333" anchor="ctr">
                    <a:lnL>
                      <a:noFill/>
                    </a:lnL>
                    <a:lnR>
                      <a:noFill/>
                    </a:lnR>
                    <a:lnT>
                      <a:noFill/>
                    </a:lnT>
                    <a:lnB>
                      <a:noFill/>
                    </a:lnB>
                  </a:tcPr>
                </a:tc>
                <a:tc>
                  <a:txBody>
                    <a:bodyPr/>
                    <a:lstStyle/>
                    <a:p>
                      <a:r>
                        <a:rPr lang="en-US" sz="1000">
                          <a:hlinkClick r:id="rId14"/>
                        </a:rPr>
                        <a:t>Extremely Randomized Trees</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1154399125"/>
                  </a:ext>
                </a:extLst>
              </a:tr>
              <a:tr h="178790">
                <a:tc>
                  <a:txBody>
                    <a:bodyPr/>
                    <a:lstStyle/>
                    <a:p>
                      <a:r>
                        <a:rPr lang="en-US" sz="1000" dirty="0" err="1">
                          <a:hlinkClick r:id="rId15"/>
                        </a:rPr>
                        <a:t>XGboost</a:t>
                      </a:r>
                      <a:endParaRPr lang="en-US" sz="1000" dirty="0"/>
                    </a:p>
                  </a:txBody>
                  <a:tcPr marL="52666" marR="52666" marT="26333" marB="26333" anchor="ctr">
                    <a:lnL>
                      <a:noFill/>
                    </a:lnL>
                    <a:lnR>
                      <a:noFill/>
                    </a:lnR>
                    <a:lnT>
                      <a:noFill/>
                    </a:lnT>
                    <a:lnB>
                      <a:noFill/>
                    </a:lnB>
                  </a:tcPr>
                </a:tc>
                <a:tc>
                  <a:txBody>
                    <a:bodyPr/>
                    <a:lstStyle/>
                    <a:p>
                      <a:r>
                        <a:rPr lang="en-US" sz="1000" dirty="0" err="1">
                          <a:hlinkClick r:id="rId15"/>
                        </a:rPr>
                        <a:t>XGboost</a:t>
                      </a:r>
                      <a:endParaRPr lang="en-US" sz="1000" dirty="0"/>
                    </a:p>
                  </a:txBody>
                  <a:tcPr marL="52666" marR="52666" marT="26333" marB="26333" anchor="ctr">
                    <a:lnL>
                      <a:noFill/>
                    </a:lnL>
                    <a:lnR>
                      <a:noFill/>
                    </a:lnR>
                    <a:lnT>
                      <a:noFill/>
                    </a:lnT>
                    <a:lnB>
                      <a:noFill/>
                    </a:lnB>
                  </a:tcPr>
                </a:tc>
                <a:extLst>
                  <a:ext uri="{0D108BD9-81ED-4DB2-BD59-A6C34878D82A}">
                    <a16:rowId xmlns:a16="http://schemas.microsoft.com/office/drawing/2014/main" val="3537502937"/>
                  </a:ext>
                </a:extLst>
              </a:tr>
              <a:tr h="178790">
                <a:tc>
                  <a:txBody>
                    <a:bodyPr/>
                    <a:lstStyle/>
                    <a:p>
                      <a:r>
                        <a:rPr lang="en-US" sz="1000">
                          <a:hlinkClick r:id="rId16"/>
                        </a:rPr>
                        <a:t>DNN Classifier</a:t>
                      </a:r>
                      <a:endParaRPr lang="en-US" sz="1000"/>
                    </a:p>
                  </a:txBody>
                  <a:tcPr marL="52666" marR="52666" marT="26333" marB="26333" anchor="ctr">
                    <a:lnL>
                      <a:noFill/>
                    </a:lnL>
                    <a:lnR>
                      <a:noFill/>
                    </a:lnR>
                    <a:lnT>
                      <a:noFill/>
                    </a:lnT>
                    <a:lnB>
                      <a:noFill/>
                    </a:lnB>
                  </a:tcPr>
                </a:tc>
                <a:tc>
                  <a:txBody>
                    <a:bodyPr/>
                    <a:lstStyle/>
                    <a:p>
                      <a:r>
                        <a:rPr lang="en-US" sz="1000">
                          <a:hlinkClick r:id="rId17"/>
                        </a:rPr>
                        <a:t>DNN Regressor</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1708269267"/>
                  </a:ext>
                </a:extLst>
              </a:tr>
              <a:tr h="178790">
                <a:tc>
                  <a:txBody>
                    <a:bodyPr/>
                    <a:lstStyle/>
                    <a:p>
                      <a:r>
                        <a:rPr lang="en-US" sz="1000">
                          <a:hlinkClick r:id="rId18"/>
                        </a:rPr>
                        <a:t>DNN Linear Classifier</a:t>
                      </a:r>
                      <a:endParaRPr lang="en-US" sz="1000"/>
                    </a:p>
                  </a:txBody>
                  <a:tcPr marL="52666" marR="52666" marT="26333" marB="26333" anchor="ctr">
                    <a:lnL>
                      <a:noFill/>
                    </a:lnL>
                    <a:lnR>
                      <a:noFill/>
                    </a:lnR>
                    <a:lnT>
                      <a:noFill/>
                    </a:lnT>
                    <a:lnB>
                      <a:noFill/>
                    </a:lnB>
                  </a:tcPr>
                </a:tc>
                <a:tc>
                  <a:txBody>
                    <a:bodyPr/>
                    <a:lstStyle/>
                    <a:p>
                      <a:r>
                        <a:rPr lang="en-US" sz="1000">
                          <a:hlinkClick r:id="rId19"/>
                        </a:rPr>
                        <a:t>Linear Regressor</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3239242384"/>
                  </a:ext>
                </a:extLst>
              </a:tr>
              <a:tr h="178790">
                <a:tc>
                  <a:txBody>
                    <a:bodyPr/>
                    <a:lstStyle/>
                    <a:p>
                      <a:r>
                        <a:rPr lang="en-US" sz="1000">
                          <a:hlinkClick r:id="rId20"/>
                        </a:rPr>
                        <a:t>Naive Bayes</a:t>
                      </a:r>
                      <a:endParaRPr lang="en-US" sz="1000"/>
                    </a:p>
                  </a:txBody>
                  <a:tcPr marL="52666" marR="52666" marT="26333" marB="26333" anchor="ctr">
                    <a:lnL>
                      <a:noFill/>
                    </a:lnL>
                    <a:lnR>
                      <a:noFill/>
                    </a:lnR>
                    <a:lnT>
                      <a:noFill/>
                    </a:lnT>
                    <a:lnB>
                      <a:noFill/>
                    </a:lnB>
                  </a:tcPr>
                </a:tc>
                <a:tc>
                  <a:txBody>
                    <a:bodyPr/>
                    <a:lstStyle/>
                    <a:p>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341898756"/>
                  </a:ext>
                </a:extLst>
              </a:tr>
              <a:tr h="303944">
                <a:tc>
                  <a:txBody>
                    <a:bodyPr/>
                    <a:lstStyle/>
                    <a:p>
                      <a:r>
                        <a:rPr lang="en-US" sz="1000">
                          <a:hlinkClick r:id="rId21"/>
                        </a:rPr>
                        <a:t>Stochastic Gradient Descent (SGD)</a:t>
                      </a:r>
                      <a:endParaRPr lang="en-US" sz="1000"/>
                    </a:p>
                  </a:txBody>
                  <a:tcPr marL="52666" marR="52666" marT="26333" marB="26333" anchor="ctr">
                    <a:lnL>
                      <a:noFill/>
                    </a:lnL>
                    <a:lnR>
                      <a:noFill/>
                    </a:lnR>
                    <a:lnT>
                      <a:noFill/>
                    </a:lnT>
                    <a:lnB>
                      <a:noFill/>
                    </a:lnB>
                  </a:tcPr>
                </a:tc>
                <a:tc>
                  <a:txBody>
                    <a:bodyPr/>
                    <a:lstStyle/>
                    <a:p>
                      <a:endParaRPr lang="en-US" sz="1000" dirty="0"/>
                    </a:p>
                  </a:txBody>
                  <a:tcPr marL="52666" marR="52666" marT="26333" marB="26333" anchor="ctr">
                    <a:lnL>
                      <a:noFill/>
                    </a:lnL>
                    <a:lnR>
                      <a:noFill/>
                    </a:lnR>
                    <a:lnT>
                      <a:noFill/>
                    </a:lnT>
                    <a:lnB>
                      <a:noFill/>
                    </a:lnB>
                  </a:tcPr>
                </a:tc>
                <a:extLst>
                  <a:ext uri="{0D108BD9-81ED-4DB2-BD59-A6C34878D82A}">
                    <a16:rowId xmlns:a16="http://schemas.microsoft.com/office/drawing/2014/main" val="3966003278"/>
                  </a:ext>
                </a:extLst>
              </a:tr>
            </a:tbl>
          </a:graphicData>
        </a:graphic>
      </p:graphicFrame>
      <p:sp>
        <p:nvSpPr>
          <p:cNvPr id="6" name="Rectangle 5">
            <a:extLst>
              <a:ext uri="{FF2B5EF4-FFF2-40B4-BE49-F238E27FC236}">
                <a16:creationId xmlns:a16="http://schemas.microsoft.com/office/drawing/2014/main" id="{C96C4D95-99B7-4E6E-A3D2-B6969D97C36B}"/>
              </a:ext>
            </a:extLst>
          </p:cNvPr>
          <p:cNvSpPr/>
          <p:nvPr/>
        </p:nvSpPr>
        <p:spPr>
          <a:xfrm>
            <a:off x="3178609" y="4831794"/>
            <a:ext cx="6144490" cy="261610"/>
          </a:xfrm>
          <a:prstGeom prst="rect">
            <a:avLst/>
          </a:prstGeom>
        </p:spPr>
        <p:txBody>
          <a:bodyPr wrap="square">
            <a:spAutoFit/>
          </a:bodyPr>
          <a:lstStyle/>
          <a:p>
            <a:r>
              <a:rPr lang="en-US" sz="1100" dirty="0">
                <a:hlinkClick r:id="rId22"/>
              </a:rPr>
              <a:t>https://docs.microsoft.com/en-us/azure/machine-learning/service/how-to-configure-auto-train</a:t>
            </a:r>
            <a:endParaRPr lang="en-US" sz="1100" dirty="0"/>
          </a:p>
        </p:txBody>
      </p:sp>
    </p:spTree>
    <p:extLst>
      <p:ext uri="{BB962C8B-B14F-4D97-AF65-F5344CB8AC3E}">
        <p14:creationId xmlns:p14="http://schemas.microsoft.com/office/powerpoint/2010/main" val="3669653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CFD37-EDF7-42F2-9518-A10251253ABA}"/>
              </a:ext>
            </a:extLst>
          </p:cNvPr>
          <p:cNvSpPr>
            <a:spLocks noGrp="1"/>
          </p:cNvSpPr>
          <p:nvPr>
            <p:ph type="title"/>
          </p:nvPr>
        </p:nvSpPr>
        <p:spPr/>
        <p:txBody>
          <a:bodyPr/>
          <a:lstStyle/>
          <a:p>
            <a:r>
              <a:rPr lang="en-US" dirty="0"/>
              <a:t>Picking the Best Model</a:t>
            </a:r>
          </a:p>
        </p:txBody>
      </p:sp>
      <p:sp>
        <p:nvSpPr>
          <p:cNvPr id="3" name="Text Placeholder 2">
            <a:extLst>
              <a:ext uri="{FF2B5EF4-FFF2-40B4-BE49-F238E27FC236}">
                <a16:creationId xmlns:a16="http://schemas.microsoft.com/office/drawing/2014/main" id="{7B559461-43BB-4521-B584-E6B31A283F52}"/>
              </a:ext>
            </a:extLst>
          </p:cNvPr>
          <p:cNvSpPr>
            <a:spLocks noGrp="1"/>
          </p:cNvSpPr>
          <p:nvPr>
            <p:ph type="body" idx="1"/>
          </p:nvPr>
        </p:nvSpPr>
        <p:spPr>
          <a:xfrm>
            <a:off x="422028" y="1565150"/>
            <a:ext cx="3071400" cy="3002400"/>
          </a:xfrm>
        </p:spPr>
        <p:txBody>
          <a:bodyPr>
            <a:normAutofit fontScale="92500" lnSpcReduction="20000"/>
          </a:bodyPr>
          <a:lstStyle/>
          <a:p>
            <a:r>
              <a:rPr lang="en-US" dirty="0"/>
              <a:t>Picks a best model(s) based on a Primary Metric</a:t>
            </a:r>
          </a:p>
          <a:p>
            <a:pPr lvl="1">
              <a:spcBef>
                <a:spcPts val="600"/>
              </a:spcBef>
            </a:pPr>
            <a:r>
              <a:rPr lang="en-US" dirty="0"/>
              <a:t>In Classification Problems:</a:t>
            </a:r>
          </a:p>
          <a:p>
            <a:pPr lvl="2">
              <a:spcBef>
                <a:spcPts val="600"/>
              </a:spcBef>
            </a:pPr>
            <a:r>
              <a:rPr lang="en-US" dirty="0"/>
              <a:t>Accuracy, Weighted AUC, Average Weighted Precision Score, Normalized Macro Recall, Weighted Precision Score</a:t>
            </a:r>
          </a:p>
          <a:p>
            <a:pPr lvl="1">
              <a:spcBef>
                <a:spcPts val="600"/>
              </a:spcBef>
            </a:pPr>
            <a:r>
              <a:rPr lang="en-US" dirty="0"/>
              <a:t>In Regression/Forecasting Problems:</a:t>
            </a:r>
          </a:p>
          <a:p>
            <a:pPr lvl="2">
              <a:spcBef>
                <a:spcPts val="600"/>
              </a:spcBef>
            </a:pPr>
            <a:r>
              <a:rPr lang="en-US" dirty="0"/>
              <a:t>Spearman Correlation, Normalized RMSE, R</a:t>
            </a:r>
            <a:r>
              <a:rPr lang="en-US" baseline="30000" dirty="0"/>
              <a:t>2</a:t>
            </a:r>
            <a:r>
              <a:rPr lang="en-US" dirty="0"/>
              <a:t>, Normalized MAE</a:t>
            </a:r>
          </a:p>
          <a:p>
            <a:endParaRPr lang="en-US" dirty="0"/>
          </a:p>
        </p:txBody>
      </p:sp>
      <p:sp>
        <p:nvSpPr>
          <p:cNvPr id="4" name="Rectangle 3">
            <a:extLst>
              <a:ext uri="{FF2B5EF4-FFF2-40B4-BE49-F238E27FC236}">
                <a16:creationId xmlns:a16="http://schemas.microsoft.com/office/drawing/2014/main" id="{E874D10C-6D65-4617-8879-A22C02FF83D3}"/>
              </a:ext>
            </a:extLst>
          </p:cNvPr>
          <p:cNvSpPr/>
          <p:nvPr/>
        </p:nvSpPr>
        <p:spPr>
          <a:xfrm>
            <a:off x="319500" y="4807508"/>
            <a:ext cx="4662054" cy="215444"/>
          </a:xfrm>
          <a:prstGeom prst="rect">
            <a:avLst/>
          </a:prstGeom>
        </p:spPr>
        <p:txBody>
          <a:bodyPr wrap="square">
            <a:spAutoFit/>
          </a:bodyPr>
          <a:lstStyle/>
          <a:p>
            <a:r>
              <a:rPr lang="en-US" sz="800" dirty="0">
                <a:hlinkClick r:id="rId2"/>
              </a:rPr>
              <a:t>https://docs.microsoft.com/en-us/azure/machine-learning/service/how-to-understand-automated-ml</a:t>
            </a:r>
            <a:endParaRPr lang="en-US" sz="800" dirty="0"/>
          </a:p>
        </p:txBody>
      </p:sp>
      <p:pic>
        <p:nvPicPr>
          <p:cNvPr id="7" name="Picture 6">
            <a:extLst>
              <a:ext uri="{FF2B5EF4-FFF2-40B4-BE49-F238E27FC236}">
                <a16:creationId xmlns:a16="http://schemas.microsoft.com/office/drawing/2014/main" id="{BE0C4B95-9A79-44B8-9528-F9DF165F32E8}"/>
              </a:ext>
            </a:extLst>
          </p:cNvPr>
          <p:cNvPicPr>
            <a:picLocks noChangeAspect="1"/>
          </p:cNvPicPr>
          <p:nvPr/>
        </p:nvPicPr>
        <p:blipFill>
          <a:blip r:embed="rId3"/>
          <a:stretch>
            <a:fillRect/>
          </a:stretch>
        </p:blipFill>
        <p:spPr>
          <a:xfrm>
            <a:off x="3851564" y="1451308"/>
            <a:ext cx="4613562" cy="2825324"/>
          </a:xfrm>
          <a:prstGeom prst="rect">
            <a:avLst/>
          </a:prstGeom>
        </p:spPr>
      </p:pic>
    </p:spTree>
    <p:extLst>
      <p:ext uri="{BB962C8B-B14F-4D97-AF65-F5344CB8AC3E}">
        <p14:creationId xmlns:p14="http://schemas.microsoft.com/office/powerpoint/2010/main" val="1146714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25A46-9DA8-416A-9F05-8D4307462F08}"/>
              </a:ext>
            </a:extLst>
          </p:cNvPr>
          <p:cNvSpPr>
            <a:spLocks noGrp="1"/>
          </p:cNvSpPr>
          <p:nvPr>
            <p:ph type="title"/>
          </p:nvPr>
        </p:nvSpPr>
        <p:spPr/>
        <p:txBody>
          <a:bodyPr/>
          <a:lstStyle/>
          <a:p>
            <a:r>
              <a:rPr lang="en-US" dirty="0"/>
              <a:t>Tracking ML Experiments: Two Ways</a:t>
            </a:r>
          </a:p>
        </p:txBody>
      </p:sp>
      <p:sp>
        <p:nvSpPr>
          <p:cNvPr id="8" name="Rectangle 7">
            <a:extLst>
              <a:ext uri="{FF2B5EF4-FFF2-40B4-BE49-F238E27FC236}">
                <a16:creationId xmlns:a16="http://schemas.microsoft.com/office/drawing/2014/main" id="{D3E1171C-3862-4140-B248-A27893710230}"/>
              </a:ext>
            </a:extLst>
          </p:cNvPr>
          <p:cNvSpPr/>
          <p:nvPr/>
        </p:nvSpPr>
        <p:spPr>
          <a:xfrm>
            <a:off x="117348" y="975425"/>
            <a:ext cx="4454652" cy="4419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Train Inside the Compute Instance,</a:t>
            </a:r>
          </a:p>
          <a:p>
            <a:pPr algn="ctr"/>
            <a:r>
              <a:rPr lang="en-US" dirty="0"/>
              <a:t>Track Externally in Azure ML</a:t>
            </a:r>
          </a:p>
        </p:txBody>
      </p:sp>
      <p:sp>
        <p:nvSpPr>
          <p:cNvPr id="9" name="Rectangle 8">
            <a:extLst>
              <a:ext uri="{FF2B5EF4-FFF2-40B4-BE49-F238E27FC236}">
                <a16:creationId xmlns:a16="http://schemas.microsoft.com/office/drawing/2014/main" id="{D281EBFC-0A85-4BBA-A8BB-2AD6C2EEAF73}"/>
              </a:ext>
            </a:extLst>
          </p:cNvPr>
          <p:cNvSpPr/>
          <p:nvPr/>
        </p:nvSpPr>
        <p:spPr>
          <a:xfrm>
            <a:off x="4618721" y="975425"/>
            <a:ext cx="4454652" cy="44192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Train Externally in a Compute Cluster,</a:t>
            </a:r>
          </a:p>
          <a:p>
            <a:pPr algn="ctr"/>
            <a:r>
              <a:rPr lang="en-US" dirty="0"/>
              <a:t>Track Externally in Azure ML</a:t>
            </a:r>
          </a:p>
        </p:txBody>
      </p:sp>
      <p:sp>
        <p:nvSpPr>
          <p:cNvPr id="11" name="TextBox 10">
            <a:extLst>
              <a:ext uri="{FF2B5EF4-FFF2-40B4-BE49-F238E27FC236}">
                <a16:creationId xmlns:a16="http://schemas.microsoft.com/office/drawing/2014/main" id="{0AA2B8EB-7153-4B3A-9705-E76AC4BA0F3D}"/>
              </a:ext>
            </a:extLst>
          </p:cNvPr>
          <p:cNvSpPr txBox="1"/>
          <p:nvPr/>
        </p:nvSpPr>
        <p:spPr>
          <a:xfrm>
            <a:off x="6034112" y="784268"/>
            <a:ext cx="2992540" cy="184666"/>
          </a:xfrm>
          <a:prstGeom prst="rect">
            <a:avLst/>
          </a:prstGeom>
          <a:noFill/>
        </p:spPr>
        <p:txBody>
          <a:bodyPr wrap="square">
            <a:spAutoFit/>
          </a:bodyPr>
          <a:lstStyle/>
          <a:p>
            <a:pPr algn="ctr"/>
            <a:r>
              <a:rPr lang="en-US" sz="600" dirty="0">
                <a:hlinkClick r:id="rId2"/>
              </a:rPr>
              <a:t>https://docs.microsoft.com/en-us/azure/machine-learning/how-to-train-scikit-learn</a:t>
            </a:r>
            <a:endParaRPr lang="en-US" sz="600" dirty="0"/>
          </a:p>
        </p:txBody>
      </p:sp>
      <p:sp>
        <p:nvSpPr>
          <p:cNvPr id="12" name="TextBox 11">
            <a:extLst>
              <a:ext uri="{FF2B5EF4-FFF2-40B4-BE49-F238E27FC236}">
                <a16:creationId xmlns:a16="http://schemas.microsoft.com/office/drawing/2014/main" id="{830870C5-D1F5-4383-96C8-E370EA907F63}"/>
              </a:ext>
            </a:extLst>
          </p:cNvPr>
          <p:cNvSpPr txBox="1"/>
          <p:nvPr/>
        </p:nvSpPr>
        <p:spPr>
          <a:xfrm>
            <a:off x="117348" y="1614065"/>
            <a:ext cx="4454652" cy="2308324"/>
          </a:xfrm>
          <a:prstGeom prst="rect">
            <a:avLst/>
          </a:prstGeom>
          <a:solidFill>
            <a:schemeClr val="tx2"/>
          </a:solidFill>
        </p:spPr>
        <p:txBody>
          <a:bodyPr wrap="square" rtlCol="0">
            <a:spAutoFit/>
          </a:bodyPr>
          <a:lstStyle/>
          <a:p>
            <a:r>
              <a:rPr lang="en-US" sz="900" dirty="0">
                <a:latin typeface="Consolas" panose="020B0609020204030204" pitchFamily="49" charset="0"/>
              </a:rPr>
              <a:t>## Connect to Workspace</a:t>
            </a:r>
          </a:p>
          <a:p>
            <a:r>
              <a:rPr lang="en-US" sz="900" dirty="0" err="1">
                <a:latin typeface="Consolas" panose="020B0609020204030204" pitchFamily="49" charset="0"/>
              </a:rPr>
              <a:t>ws</a:t>
            </a:r>
            <a:r>
              <a:rPr lang="en-US" sz="900" dirty="0">
                <a:latin typeface="Consolas" panose="020B0609020204030204" pitchFamily="49" charset="0"/>
              </a:rPr>
              <a:t> = </a:t>
            </a:r>
            <a:r>
              <a:rPr lang="en-US" sz="900" dirty="0" err="1">
                <a:latin typeface="Consolas" panose="020B0609020204030204" pitchFamily="49" charset="0"/>
              </a:rPr>
              <a:t>Workspace.from_config</a:t>
            </a:r>
            <a:r>
              <a:rPr lang="en-US" sz="900" dirty="0">
                <a:latin typeface="Consolas" panose="020B0609020204030204" pitchFamily="49" charset="0"/>
              </a:rPr>
              <a:t>()</a:t>
            </a:r>
          </a:p>
          <a:p>
            <a:endParaRPr lang="en-US" sz="900" dirty="0">
              <a:latin typeface="Consolas" panose="020B0609020204030204" pitchFamily="49" charset="0"/>
            </a:endParaRPr>
          </a:p>
          <a:p>
            <a:r>
              <a:rPr lang="en-US" sz="900" dirty="0">
                <a:latin typeface="Consolas" panose="020B0609020204030204" pitchFamily="49" charset="0"/>
              </a:rPr>
              <a:t>## Create Experiment</a:t>
            </a:r>
          </a:p>
          <a:p>
            <a:r>
              <a:rPr lang="en-US" sz="900" dirty="0">
                <a:latin typeface="Consolas" panose="020B0609020204030204" pitchFamily="49" charset="0"/>
              </a:rPr>
              <a:t>experiment = Experiment(workspace = </a:t>
            </a:r>
            <a:r>
              <a:rPr lang="en-US" sz="900" dirty="0" err="1">
                <a:latin typeface="Consolas" panose="020B0609020204030204" pitchFamily="49" charset="0"/>
              </a:rPr>
              <a:t>ws</a:t>
            </a:r>
            <a:r>
              <a:rPr lang="en-US" sz="900" dirty="0">
                <a:latin typeface="Consolas" panose="020B0609020204030204" pitchFamily="49" charset="0"/>
              </a:rPr>
              <a:t>, name = '&lt;group&gt;_diabetes')</a:t>
            </a:r>
          </a:p>
          <a:p>
            <a:endParaRPr lang="en-US" sz="900" dirty="0">
              <a:latin typeface="Consolas" panose="020B0609020204030204" pitchFamily="49" charset="0"/>
            </a:endParaRPr>
          </a:p>
          <a:p>
            <a:r>
              <a:rPr lang="en-US" sz="900" dirty="0">
                <a:latin typeface="Consolas" panose="020B0609020204030204" pitchFamily="49" charset="0"/>
              </a:rPr>
              <a:t>## Create Run</a:t>
            </a:r>
          </a:p>
          <a:p>
            <a:r>
              <a:rPr lang="en-US" sz="900" dirty="0">
                <a:latin typeface="Consolas" panose="020B0609020204030204" pitchFamily="49" charset="0"/>
              </a:rPr>
              <a:t>run = </a:t>
            </a:r>
            <a:r>
              <a:rPr lang="en-US" sz="900" dirty="0" err="1">
                <a:latin typeface="Consolas" panose="020B0609020204030204" pitchFamily="49" charset="0"/>
              </a:rPr>
              <a:t>experiment.start_logging</a:t>
            </a:r>
            <a:r>
              <a:rPr lang="en-US" sz="900" dirty="0">
                <a:latin typeface="Consolas" panose="020B0609020204030204" pitchFamily="49" charset="0"/>
              </a:rPr>
              <a:t>(outputs=None, </a:t>
            </a:r>
            <a:r>
              <a:rPr lang="en-US" sz="900" dirty="0" err="1">
                <a:latin typeface="Consolas" panose="020B0609020204030204" pitchFamily="49" charset="0"/>
              </a:rPr>
              <a:t>snapshot_directory</a:t>
            </a:r>
            <a:r>
              <a:rPr lang="en-US" sz="900" dirty="0">
                <a:latin typeface="Consolas" panose="020B0609020204030204" pitchFamily="49" charset="0"/>
              </a:rPr>
              <a:t>=".", </a:t>
            </a:r>
            <a:r>
              <a:rPr lang="en-US" sz="900" dirty="0" err="1">
                <a:latin typeface="Consolas" panose="020B0609020204030204" pitchFamily="49" charset="0"/>
              </a:rPr>
              <a:t>display_name</a:t>
            </a:r>
            <a:r>
              <a:rPr lang="en-US" sz="900" dirty="0">
                <a:latin typeface="Consolas" panose="020B0609020204030204" pitchFamily="49" charset="0"/>
              </a:rPr>
              <a:t>="</a:t>
            </a:r>
            <a:r>
              <a:rPr lang="en-US" sz="900" dirty="0" err="1">
                <a:latin typeface="Consolas" panose="020B0609020204030204" pitchFamily="49" charset="0"/>
              </a:rPr>
              <a:t>run_name</a:t>
            </a:r>
            <a:r>
              <a:rPr lang="en-US" sz="900" dirty="0">
                <a:latin typeface="Consolas" panose="020B0609020204030204" pitchFamily="49" charset="0"/>
              </a:rPr>
              <a:t>")</a:t>
            </a:r>
          </a:p>
          <a:p>
            <a:endParaRPr lang="en-US" sz="900" dirty="0">
              <a:latin typeface="Consolas" panose="020B0609020204030204" pitchFamily="49" charset="0"/>
            </a:endParaRPr>
          </a:p>
          <a:p>
            <a:r>
              <a:rPr lang="en-US" sz="900" b="1" i="1" dirty="0">
                <a:latin typeface="Consolas" panose="020B0609020204030204" pitchFamily="49" charset="0"/>
              </a:rPr>
              <a:t>&lt;ML STUFF HERE&gt;</a:t>
            </a:r>
          </a:p>
          <a:p>
            <a:endParaRPr lang="en-US" sz="900" dirty="0">
              <a:latin typeface="Consolas" panose="020B0609020204030204" pitchFamily="49" charset="0"/>
            </a:endParaRPr>
          </a:p>
          <a:p>
            <a:r>
              <a:rPr lang="en-US" sz="900" dirty="0">
                <a:latin typeface="Consolas" panose="020B0609020204030204" pitchFamily="49" charset="0"/>
              </a:rPr>
              <a:t>## Log Metrics</a:t>
            </a:r>
          </a:p>
          <a:p>
            <a:r>
              <a:rPr lang="en-US" sz="900" dirty="0">
                <a:latin typeface="Consolas" panose="020B0609020204030204" pitchFamily="49" charset="0"/>
              </a:rPr>
              <a:t>run.log('</a:t>
            </a:r>
            <a:r>
              <a:rPr lang="en-US" sz="900" dirty="0" err="1">
                <a:latin typeface="Consolas" panose="020B0609020204030204" pitchFamily="49" charset="0"/>
              </a:rPr>
              <a:t>auc_train</a:t>
            </a:r>
            <a:r>
              <a:rPr lang="en-US" sz="900" dirty="0">
                <a:latin typeface="Consolas" panose="020B0609020204030204" pitchFamily="49" charset="0"/>
              </a:rPr>
              <a:t>', 0.85)</a:t>
            </a:r>
          </a:p>
          <a:p>
            <a:r>
              <a:rPr lang="en-US" sz="900" dirty="0">
                <a:latin typeface="Consolas" panose="020B0609020204030204" pitchFamily="49" charset="0"/>
              </a:rPr>
              <a:t>run.log('</a:t>
            </a:r>
            <a:r>
              <a:rPr lang="en-US" sz="900" dirty="0" err="1">
                <a:latin typeface="Consolas" panose="020B0609020204030204" pitchFamily="49" charset="0"/>
              </a:rPr>
              <a:t>auc_test</a:t>
            </a:r>
            <a:r>
              <a:rPr lang="en-US" sz="900" dirty="0">
                <a:latin typeface="Consolas" panose="020B0609020204030204" pitchFamily="49" charset="0"/>
              </a:rPr>
              <a:t>', 0.82)</a:t>
            </a:r>
          </a:p>
          <a:p>
            <a:r>
              <a:rPr lang="en-US" sz="900" dirty="0" err="1">
                <a:latin typeface="Consolas" panose="020B0609020204030204" pitchFamily="49" charset="0"/>
              </a:rPr>
              <a:t>run.complete</a:t>
            </a:r>
            <a:r>
              <a:rPr lang="en-US" sz="900" dirty="0">
                <a:latin typeface="Consolas" panose="020B0609020204030204" pitchFamily="49" charset="0"/>
              </a:rPr>
              <a:t>()</a:t>
            </a:r>
          </a:p>
        </p:txBody>
      </p:sp>
      <p:sp>
        <p:nvSpPr>
          <p:cNvPr id="13" name="TextBox 12">
            <a:extLst>
              <a:ext uri="{FF2B5EF4-FFF2-40B4-BE49-F238E27FC236}">
                <a16:creationId xmlns:a16="http://schemas.microsoft.com/office/drawing/2014/main" id="{1A00D852-DD8C-4404-8BC3-66322F63A13F}"/>
              </a:ext>
            </a:extLst>
          </p:cNvPr>
          <p:cNvSpPr txBox="1"/>
          <p:nvPr/>
        </p:nvSpPr>
        <p:spPr>
          <a:xfrm>
            <a:off x="4618721" y="1598451"/>
            <a:ext cx="4454652" cy="3139321"/>
          </a:xfrm>
          <a:prstGeom prst="rect">
            <a:avLst/>
          </a:prstGeom>
          <a:solidFill>
            <a:schemeClr val="accent3">
              <a:lumMod val="20000"/>
              <a:lumOff val="80000"/>
            </a:schemeClr>
          </a:solidFill>
        </p:spPr>
        <p:txBody>
          <a:bodyPr wrap="square" rtlCol="0">
            <a:spAutoFit/>
          </a:bodyPr>
          <a:lstStyle/>
          <a:p>
            <a:r>
              <a:rPr lang="en-US" sz="900" dirty="0">
                <a:latin typeface="Consolas" panose="020B0609020204030204" pitchFamily="49" charset="0"/>
              </a:rPr>
              <a:t>## Connect to Workspace</a:t>
            </a:r>
          </a:p>
          <a:p>
            <a:r>
              <a:rPr lang="en-US" sz="900" dirty="0" err="1">
                <a:latin typeface="Consolas" panose="020B0609020204030204" pitchFamily="49" charset="0"/>
              </a:rPr>
              <a:t>ws</a:t>
            </a:r>
            <a:r>
              <a:rPr lang="en-US" sz="900" dirty="0">
                <a:latin typeface="Consolas" panose="020B0609020204030204" pitchFamily="49" charset="0"/>
              </a:rPr>
              <a:t> = </a:t>
            </a:r>
            <a:r>
              <a:rPr lang="en-US" sz="900" dirty="0" err="1">
                <a:latin typeface="Consolas" panose="020B0609020204030204" pitchFamily="49" charset="0"/>
              </a:rPr>
              <a:t>Workspace.from_config</a:t>
            </a:r>
            <a:r>
              <a:rPr lang="en-US" sz="900" dirty="0">
                <a:latin typeface="Consolas" panose="020B0609020204030204" pitchFamily="49" charset="0"/>
              </a:rPr>
              <a:t>()</a:t>
            </a:r>
          </a:p>
          <a:p>
            <a:endParaRPr lang="en-US" sz="900" dirty="0">
              <a:latin typeface="Consolas" panose="020B0609020204030204" pitchFamily="49" charset="0"/>
            </a:endParaRPr>
          </a:p>
          <a:p>
            <a:r>
              <a:rPr lang="en-US" sz="900" dirty="0">
                <a:latin typeface="Consolas" panose="020B0609020204030204" pitchFamily="49" charset="0"/>
              </a:rPr>
              <a:t>## Create Experiment</a:t>
            </a:r>
          </a:p>
          <a:p>
            <a:r>
              <a:rPr lang="en-US" sz="900" dirty="0">
                <a:latin typeface="Consolas" panose="020B0609020204030204" pitchFamily="49" charset="0"/>
              </a:rPr>
              <a:t>experiment = Experiment(workspace = </a:t>
            </a:r>
            <a:r>
              <a:rPr lang="en-US" sz="900" dirty="0" err="1">
                <a:latin typeface="Consolas" panose="020B0609020204030204" pitchFamily="49" charset="0"/>
              </a:rPr>
              <a:t>ws</a:t>
            </a:r>
            <a:r>
              <a:rPr lang="en-US" sz="900" dirty="0">
                <a:latin typeface="Consolas" panose="020B0609020204030204" pitchFamily="49" charset="0"/>
              </a:rPr>
              <a:t>, name = '&lt;group&gt;_diabetes')</a:t>
            </a:r>
          </a:p>
          <a:p>
            <a:endParaRPr lang="en-US" sz="900" dirty="0">
              <a:latin typeface="Consolas" panose="020B0609020204030204" pitchFamily="49" charset="0"/>
            </a:endParaRPr>
          </a:p>
          <a:p>
            <a:r>
              <a:rPr lang="en-US" sz="900" b="1" i="1" dirty="0">
                <a:latin typeface="Consolas" panose="020B0609020204030204" pitchFamily="49" charset="0"/>
              </a:rPr>
              <a:t>&lt;ML STUFF in a train.py SCRIPT&gt;</a:t>
            </a:r>
          </a:p>
          <a:p>
            <a:endParaRPr lang="en-US" sz="900" dirty="0">
              <a:latin typeface="Consolas" panose="020B0609020204030204" pitchFamily="49" charset="0"/>
            </a:endParaRPr>
          </a:p>
          <a:p>
            <a:r>
              <a:rPr lang="en-US" sz="900" dirty="0">
                <a:latin typeface="Consolas" panose="020B0609020204030204" pitchFamily="49" charset="0"/>
              </a:rPr>
              <a:t>## Connect to Compute Target (Optional)</a:t>
            </a:r>
          </a:p>
          <a:p>
            <a:r>
              <a:rPr lang="en-US" sz="900" dirty="0" err="1">
                <a:latin typeface="Consolas" panose="020B0609020204030204" pitchFamily="49" charset="0"/>
              </a:rPr>
              <a:t>training_cluster</a:t>
            </a:r>
            <a:r>
              <a:rPr lang="en-US" sz="900" dirty="0">
                <a:latin typeface="Consolas" panose="020B0609020204030204" pitchFamily="49" charset="0"/>
              </a:rPr>
              <a:t> = </a:t>
            </a:r>
            <a:r>
              <a:rPr lang="en-US" sz="900" dirty="0" err="1">
                <a:latin typeface="Consolas" panose="020B0609020204030204" pitchFamily="49" charset="0"/>
              </a:rPr>
              <a:t>ComputeTarget</a:t>
            </a:r>
            <a:r>
              <a:rPr lang="en-US" sz="900" dirty="0">
                <a:latin typeface="Consolas" panose="020B0609020204030204" pitchFamily="49" charset="0"/>
              </a:rPr>
              <a:t>(workspace=</a:t>
            </a:r>
            <a:r>
              <a:rPr lang="en-US" sz="900" dirty="0" err="1">
                <a:latin typeface="Consolas" panose="020B0609020204030204" pitchFamily="49" charset="0"/>
              </a:rPr>
              <a:t>ws</a:t>
            </a:r>
            <a:r>
              <a:rPr lang="en-US" sz="900" dirty="0">
                <a:latin typeface="Consolas" panose="020B0609020204030204" pitchFamily="49" charset="0"/>
              </a:rPr>
              <a:t>, name=</a:t>
            </a:r>
            <a:r>
              <a:rPr lang="en-US" sz="900" dirty="0" err="1">
                <a:latin typeface="Consolas" panose="020B0609020204030204" pitchFamily="49" charset="0"/>
              </a:rPr>
              <a:t>cluster_name</a:t>
            </a:r>
            <a:r>
              <a:rPr lang="en-US" sz="900" dirty="0">
                <a:latin typeface="Consolas" panose="020B0609020204030204" pitchFamily="49" charset="0"/>
              </a:rPr>
              <a:t>)</a:t>
            </a:r>
          </a:p>
          <a:p>
            <a:endParaRPr lang="en-US" sz="900" dirty="0">
              <a:latin typeface="Consolas" panose="020B0609020204030204" pitchFamily="49" charset="0"/>
            </a:endParaRPr>
          </a:p>
          <a:p>
            <a:r>
              <a:rPr lang="en-US" sz="900" dirty="0">
                <a:latin typeface="Consolas" panose="020B0609020204030204" pitchFamily="49" charset="0"/>
              </a:rPr>
              <a:t>## Create Environment for </a:t>
            </a:r>
            <a:r>
              <a:rPr lang="en-US" sz="900" dirty="0" err="1">
                <a:latin typeface="Consolas" panose="020B0609020204030204" pitchFamily="49" charset="0"/>
              </a:rPr>
              <a:t>sklearn</a:t>
            </a:r>
            <a:endParaRPr lang="en-US" sz="900" dirty="0">
              <a:latin typeface="Consolas" panose="020B0609020204030204" pitchFamily="49" charset="0"/>
            </a:endParaRPr>
          </a:p>
          <a:p>
            <a:r>
              <a:rPr lang="en-US" sz="900" dirty="0" err="1">
                <a:latin typeface="Consolas" panose="020B0609020204030204" pitchFamily="49" charset="0"/>
              </a:rPr>
              <a:t>sklearn_env</a:t>
            </a:r>
            <a:r>
              <a:rPr lang="en-US" sz="900" dirty="0">
                <a:latin typeface="Consolas" panose="020B0609020204030204" pitchFamily="49" charset="0"/>
              </a:rPr>
              <a:t> = Environment("</a:t>
            </a:r>
            <a:r>
              <a:rPr lang="en-US" sz="900" dirty="0" err="1">
                <a:latin typeface="Consolas" panose="020B0609020204030204" pitchFamily="49" charset="0"/>
              </a:rPr>
              <a:t>sklearn</a:t>
            </a:r>
            <a:r>
              <a:rPr lang="en-US" sz="900" dirty="0">
                <a:latin typeface="Consolas" panose="020B0609020204030204" pitchFamily="49" charset="0"/>
              </a:rPr>
              <a:t>-env")</a:t>
            </a:r>
          </a:p>
          <a:p>
            <a:endParaRPr lang="en-US" sz="900" dirty="0">
              <a:latin typeface="Consolas" panose="020B0609020204030204" pitchFamily="49" charset="0"/>
            </a:endParaRPr>
          </a:p>
          <a:p>
            <a:r>
              <a:rPr lang="en-US" sz="900" dirty="0">
                <a:latin typeface="Consolas" panose="020B0609020204030204" pitchFamily="49" charset="0"/>
              </a:rPr>
              <a:t>## Create a script config</a:t>
            </a:r>
          </a:p>
          <a:p>
            <a:r>
              <a:rPr lang="en-US" sz="900" dirty="0" err="1">
                <a:latin typeface="Consolas" panose="020B0609020204030204" pitchFamily="49" charset="0"/>
              </a:rPr>
              <a:t>script_config</a:t>
            </a:r>
            <a:r>
              <a:rPr lang="en-US" sz="900" dirty="0">
                <a:latin typeface="Consolas" panose="020B0609020204030204" pitchFamily="49" charset="0"/>
              </a:rPr>
              <a:t> = </a:t>
            </a:r>
            <a:r>
              <a:rPr lang="en-US" sz="900" dirty="0" err="1">
                <a:latin typeface="Consolas" panose="020B0609020204030204" pitchFamily="49" charset="0"/>
              </a:rPr>
              <a:t>ScriptRunConfig</a:t>
            </a:r>
            <a:r>
              <a:rPr lang="en-US" sz="900" dirty="0">
                <a:latin typeface="Consolas" panose="020B0609020204030204" pitchFamily="49" charset="0"/>
              </a:rPr>
              <a:t>(</a:t>
            </a:r>
            <a:r>
              <a:rPr lang="en-US" sz="900" dirty="0" err="1">
                <a:latin typeface="Consolas" panose="020B0609020204030204" pitchFamily="49" charset="0"/>
              </a:rPr>
              <a:t>source_directory</a:t>
            </a:r>
            <a:r>
              <a:rPr lang="en-US" sz="900" dirty="0">
                <a:latin typeface="Consolas" panose="020B0609020204030204" pitchFamily="49" charset="0"/>
              </a:rPr>
              <a:t>='.',</a:t>
            </a:r>
          </a:p>
          <a:p>
            <a:r>
              <a:rPr lang="en-US" sz="900" dirty="0">
                <a:latin typeface="Consolas" panose="020B0609020204030204" pitchFamily="49" charset="0"/>
              </a:rPr>
              <a:t>                                script='train.py',</a:t>
            </a:r>
          </a:p>
          <a:p>
            <a:r>
              <a:rPr lang="en-US" sz="900" dirty="0">
                <a:latin typeface="Consolas" panose="020B0609020204030204" pitchFamily="49" charset="0"/>
              </a:rPr>
              <a:t>                                arguments = [],</a:t>
            </a:r>
          </a:p>
          <a:p>
            <a:r>
              <a:rPr lang="en-US" sz="900" dirty="0">
                <a:latin typeface="Consolas" panose="020B0609020204030204" pitchFamily="49" charset="0"/>
              </a:rPr>
              <a:t>                                </a:t>
            </a:r>
            <a:r>
              <a:rPr lang="en-US" sz="900" dirty="0" err="1">
                <a:latin typeface="Consolas" panose="020B0609020204030204" pitchFamily="49" charset="0"/>
              </a:rPr>
              <a:t>compute_target</a:t>
            </a:r>
            <a:r>
              <a:rPr lang="en-US" sz="900" dirty="0">
                <a:latin typeface="Consolas" panose="020B0609020204030204" pitchFamily="49" charset="0"/>
              </a:rPr>
              <a:t>=training_cluster,</a:t>
            </a:r>
          </a:p>
          <a:p>
            <a:r>
              <a:rPr lang="en-US" sz="900" dirty="0">
                <a:latin typeface="Consolas" panose="020B0609020204030204" pitchFamily="49" charset="0"/>
              </a:rPr>
              <a:t>                                environment=</a:t>
            </a:r>
            <a:r>
              <a:rPr lang="en-US" sz="900" dirty="0" err="1">
                <a:latin typeface="Consolas" panose="020B0609020204030204" pitchFamily="49" charset="0"/>
              </a:rPr>
              <a:t>sklearn_env</a:t>
            </a:r>
            <a:r>
              <a:rPr lang="en-US" sz="900" dirty="0">
                <a:latin typeface="Consolas" panose="020B0609020204030204" pitchFamily="49" charset="0"/>
              </a:rPr>
              <a:t>)</a:t>
            </a:r>
          </a:p>
          <a:p>
            <a:r>
              <a:rPr lang="en-US" sz="900" dirty="0">
                <a:latin typeface="Consolas" panose="020B0609020204030204" pitchFamily="49" charset="0"/>
              </a:rPr>
              <a:t>## Submit Experiment</a:t>
            </a:r>
          </a:p>
          <a:p>
            <a:r>
              <a:rPr lang="en-US" sz="900" dirty="0">
                <a:latin typeface="Consolas" panose="020B0609020204030204" pitchFamily="49" charset="0"/>
              </a:rPr>
              <a:t>run = </a:t>
            </a:r>
            <a:r>
              <a:rPr lang="en-US" sz="900" dirty="0" err="1">
                <a:latin typeface="Consolas" panose="020B0609020204030204" pitchFamily="49" charset="0"/>
              </a:rPr>
              <a:t>experiment.submit</a:t>
            </a:r>
            <a:r>
              <a:rPr lang="en-US" sz="900" dirty="0">
                <a:latin typeface="Consolas" panose="020B0609020204030204" pitchFamily="49" charset="0"/>
              </a:rPr>
              <a:t>(config = </a:t>
            </a:r>
            <a:r>
              <a:rPr lang="en-US" sz="900" dirty="0" err="1">
                <a:latin typeface="Consolas" panose="020B0609020204030204" pitchFamily="49" charset="0"/>
              </a:rPr>
              <a:t>script_config</a:t>
            </a:r>
            <a:r>
              <a:rPr lang="en-US" sz="900" dirty="0">
                <a:latin typeface="Consolas" panose="020B0609020204030204" pitchFamily="49" charset="0"/>
              </a:rPr>
              <a:t>)</a:t>
            </a:r>
          </a:p>
        </p:txBody>
      </p:sp>
    </p:spTree>
    <p:extLst>
      <p:ext uri="{BB962C8B-B14F-4D97-AF65-F5344CB8AC3E}">
        <p14:creationId xmlns:p14="http://schemas.microsoft.com/office/powerpoint/2010/main" val="2733519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BB7B4-464B-4A36-B171-E9C83DAF8F59}"/>
              </a:ext>
            </a:extLst>
          </p:cNvPr>
          <p:cNvSpPr>
            <a:spLocks noGrp="1"/>
          </p:cNvSpPr>
          <p:nvPr>
            <p:ph type="title"/>
          </p:nvPr>
        </p:nvSpPr>
        <p:spPr>
          <a:xfrm>
            <a:off x="2400250" y="204624"/>
            <a:ext cx="6321600" cy="635400"/>
          </a:xfrm>
        </p:spPr>
        <p:txBody>
          <a:bodyPr/>
          <a:lstStyle/>
          <a:p>
            <a:r>
              <a:rPr lang="en-US" dirty="0" err="1"/>
              <a:t>MLOps</a:t>
            </a:r>
            <a:r>
              <a:rPr lang="en-US" dirty="0"/>
              <a:t> Lifecycle in Azure Machine Learning</a:t>
            </a:r>
          </a:p>
        </p:txBody>
      </p:sp>
      <p:graphicFrame>
        <p:nvGraphicFramePr>
          <p:cNvPr id="4" name="Diagram 3">
            <a:extLst>
              <a:ext uri="{FF2B5EF4-FFF2-40B4-BE49-F238E27FC236}">
                <a16:creationId xmlns:a16="http://schemas.microsoft.com/office/drawing/2014/main" id="{9FD04D66-6A13-44CB-A510-AB0FBC8BB437}"/>
              </a:ext>
            </a:extLst>
          </p:cNvPr>
          <p:cNvGraphicFramePr/>
          <p:nvPr>
            <p:extLst>
              <p:ext uri="{D42A27DB-BD31-4B8C-83A1-F6EECF244321}">
                <p14:modId xmlns:p14="http://schemas.microsoft.com/office/powerpoint/2010/main" val="2821546964"/>
              </p:ext>
            </p:extLst>
          </p:nvPr>
        </p:nvGraphicFramePr>
        <p:xfrm>
          <a:off x="338027" y="1106057"/>
          <a:ext cx="8662473" cy="36787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Graphic 4">
            <a:extLst>
              <a:ext uri="{FF2B5EF4-FFF2-40B4-BE49-F238E27FC236}">
                <a16:creationId xmlns:a16="http://schemas.microsoft.com/office/drawing/2014/main" id="{6D3A1EFA-1D51-4CE2-A2AC-7AE9A736CB8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4495" y="102199"/>
            <a:ext cx="724704" cy="780330"/>
          </a:xfrm>
          <a:prstGeom prst="rect">
            <a:avLst/>
          </a:prstGeom>
        </p:spPr>
      </p:pic>
    </p:spTree>
    <p:extLst>
      <p:ext uri="{BB962C8B-B14F-4D97-AF65-F5344CB8AC3E}">
        <p14:creationId xmlns:p14="http://schemas.microsoft.com/office/powerpoint/2010/main" val="1331025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5D05B-EE98-C0AA-E40A-1A4BF1B2CDFA}"/>
              </a:ext>
            </a:extLst>
          </p:cNvPr>
          <p:cNvSpPr>
            <a:spLocks noGrp="1"/>
          </p:cNvSpPr>
          <p:nvPr>
            <p:ph type="title"/>
          </p:nvPr>
        </p:nvSpPr>
        <p:spPr>
          <a:xfrm>
            <a:off x="396911" y="575950"/>
            <a:ext cx="8324940" cy="635400"/>
          </a:xfrm>
        </p:spPr>
        <p:txBody>
          <a:bodyPr/>
          <a:lstStyle/>
          <a:p>
            <a:r>
              <a:rPr lang="en-US" dirty="0"/>
              <a:t>Machine Learning Lab Assignment</a:t>
            </a:r>
          </a:p>
        </p:txBody>
      </p:sp>
      <p:sp>
        <p:nvSpPr>
          <p:cNvPr id="3" name="Text Placeholder 2">
            <a:extLst>
              <a:ext uri="{FF2B5EF4-FFF2-40B4-BE49-F238E27FC236}">
                <a16:creationId xmlns:a16="http://schemas.microsoft.com/office/drawing/2014/main" id="{6EEEFD74-AEBF-EA63-CA28-2E04F093E873}"/>
              </a:ext>
            </a:extLst>
          </p:cNvPr>
          <p:cNvSpPr>
            <a:spLocks noGrp="1"/>
          </p:cNvSpPr>
          <p:nvPr>
            <p:ph type="body" idx="1"/>
          </p:nvPr>
        </p:nvSpPr>
        <p:spPr>
          <a:xfrm>
            <a:off x="581552" y="1487119"/>
            <a:ext cx="3894989" cy="3002400"/>
          </a:xfrm>
          <a:solidFill>
            <a:schemeClr val="tx2">
              <a:lumMod val="20000"/>
              <a:lumOff val="80000"/>
            </a:schemeClr>
          </a:solidFill>
          <a:ln>
            <a:solidFill>
              <a:schemeClr val="accent2">
                <a:lumMod val="75000"/>
              </a:schemeClr>
            </a:solidFill>
          </a:ln>
        </p:spPr>
        <p:txBody>
          <a:bodyPr/>
          <a:lstStyle/>
          <a:p>
            <a:pPr marL="139700" indent="0">
              <a:buNone/>
            </a:pPr>
            <a:r>
              <a:rPr lang="en-US" b="1" dirty="0"/>
              <a:t>Part 1: </a:t>
            </a:r>
            <a:r>
              <a:rPr lang="en-US" dirty="0"/>
              <a:t>Train and Deploy an </a:t>
            </a:r>
            <a:r>
              <a:rPr lang="en-US" dirty="0" err="1"/>
              <a:t>AutoML</a:t>
            </a:r>
            <a:r>
              <a:rPr lang="en-US" dirty="0"/>
              <a:t> Model in Azure Machine Learning Studio as an API.</a:t>
            </a:r>
          </a:p>
          <a:p>
            <a:pPr marL="139700" indent="0">
              <a:buNone/>
            </a:pPr>
            <a:endParaRPr lang="en-US" dirty="0"/>
          </a:p>
          <a:p>
            <a:pPr marL="482600" indent="-342900">
              <a:buFont typeface="+mj-lt"/>
              <a:buAutoNum type="arabicPeriod"/>
            </a:pPr>
            <a:r>
              <a:rPr lang="en-US" dirty="0"/>
              <a:t>Find a ML dataset and upload it to the data lake</a:t>
            </a:r>
          </a:p>
          <a:p>
            <a:pPr marL="482600" indent="-342900">
              <a:buFont typeface="+mj-lt"/>
              <a:buAutoNum type="arabicPeriod"/>
            </a:pPr>
            <a:r>
              <a:rPr lang="en-US" dirty="0"/>
              <a:t>Using either the Python SDK or GUI, create an </a:t>
            </a:r>
            <a:r>
              <a:rPr lang="en-US" dirty="0" err="1"/>
              <a:t>AutoML</a:t>
            </a:r>
            <a:r>
              <a:rPr lang="en-US" dirty="0"/>
              <a:t> experiment and train a series of models</a:t>
            </a:r>
          </a:p>
          <a:p>
            <a:pPr marL="482600" indent="-342900">
              <a:buFont typeface="+mj-lt"/>
              <a:buAutoNum type="arabicPeriod"/>
            </a:pPr>
            <a:r>
              <a:rPr lang="en-US" dirty="0"/>
              <a:t>Evaluate the models and pick the best one</a:t>
            </a:r>
          </a:p>
          <a:p>
            <a:pPr marL="482600" indent="-342900">
              <a:buFont typeface="+mj-lt"/>
              <a:buAutoNum type="arabicPeriod"/>
            </a:pPr>
            <a:r>
              <a:rPr lang="en-US" dirty="0"/>
              <a:t>Deploy it as an API endpoint</a:t>
            </a:r>
          </a:p>
        </p:txBody>
      </p:sp>
      <p:sp>
        <p:nvSpPr>
          <p:cNvPr id="4" name="Text Placeholder 3">
            <a:extLst>
              <a:ext uri="{FF2B5EF4-FFF2-40B4-BE49-F238E27FC236}">
                <a16:creationId xmlns:a16="http://schemas.microsoft.com/office/drawing/2014/main" id="{74AD4522-25DC-3B52-EAB7-1B02E7595A27}"/>
              </a:ext>
            </a:extLst>
          </p:cNvPr>
          <p:cNvSpPr>
            <a:spLocks noGrp="1"/>
          </p:cNvSpPr>
          <p:nvPr>
            <p:ph type="body" idx="2"/>
          </p:nvPr>
        </p:nvSpPr>
        <p:spPr>
          <a:xfrm>
            <a:off x="4667461" y="1487119"/>
            <a:ext cx="3894991" cy="3002400"/>
          </a:xfrm>
          <a:solidFill>
            <a:schemeClr val="accent5">
              <a:lumMod val="20000"/>
              <a:lumOff val="80000"/>
            </a:schemeClr>
          </a:solidFill>
          <a:ln>
            <a:solidFill>
              <a:schemeClr val="accent5"/>
            </a:solidFill>
          </a:ln>
        </p:spPr>
        <p:txBody>
          <a:bodyPr/>
          <a:lstStyle/>
          <a:p>
            <a:pPr marL="139700" indent="0">
              <a:buNone/>
            </a:pPr>
            <a:r>
              <a:rPr lang="en-US" b="1" dirty="0"/>
              <a:t>Part 2: </a:t>
            </a:r>
            <a:r>
              <a:rPr lang="en-US" dirty="0"/>
              <a:t>Play with an Azure OpenAI model and compare it to an open-source model.</a:t>
            </a:r>
          </a:p>
          <a:p>
            <a:pPr marL="139700" indent="0">
              <a:buNone/>
            </a:pPr>
            <a:endParaRPr lang="en-US" dirty="0"/>
          </a:p>
          <a:p>
            <a:pPr marL="482600" indent="-342900">
              <a:buFont typeface="+mj-lt"/>
              <a:buAutoNum type="arabicPeriod"/>
            </a:pPr>
            <a:r>
              <a:rPr lang="en-US" dirty="0"/>
              <a:t>Using the class Azure AI Studio, play with the deployed OpenAI model, testing its performance and limitations</a:t>
            </a:r>
          </a:p>
          <a:p>
            <a:pPr marL="482600" indent="-342900">
              <a:buFont typeface="+mj-lt"/>
              <a:buAutoNum type="arabicPeriod"/>
            </a:pPr>
            <a:r>
              <a:rPr lang="en-US" dirty="0"/>
              <a:t>Pick an open-source model and play with it as well, testing its performance and limitations</a:t>
            </a:r>
          </a:p>
          <a:p>
            <a:pPr marL="482600" indent="-342900">
              <a:buFont typeface="+mj-lt"/>
              <a:buAutoNum type="arabicPeriod"/>
            </a:pPr>
            <a:r>
              <a:rPr lang="en-US" dirty="0"/>
              <a:t>Compare the two</a:t>
            </a:r>
          </a:p>
        </p:txBody>
      </p:sp>
    </p:spTree>
    <p:extLst>
      <p:ext uri="{BB962C8B-B14F-4D97-AF65-F5344CB8AC3E}">
        <p14:creationId xmlns:p14="http://schemas.microsoft.com/office/powerpoint/2010/main" val="16755248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BDE8B-3DCD-40AA-ABA0-E40A81007FF0}"/>
              </a:ext>
            </a:extLst>
          </p:cNvPr>
          <p:cNvSpPr>
            <a:spLocks noGrp="1"/>
          </p:cNvSpPr>
          <p:nvPr>
            <p:ph type="title"/>
          </p:nvPr>
        </p:nvSpPr>
        <p:spPr>
          <a:xfrm>
            <a:off x="283102" y="712141"/>
            <a:ext cx="7534515" cy="3835500"/>
          </a:xfrm>
        </p:spPr>
        <p:txBody>
          <a:bodyPr/>
          <a:lstStyle/>
          <a:p>
            <a:r>
              <a:rPr lang="en-US" dirty="0">
                <a:solidFill>
                  <a:schemeClr val="tx1"/>
                </a:solidFill>
              </a:rPr>
              <a:t>Large Language Models, RAG, and Prompt Flows</a:t>
            </a:r>
            <a:endParaRPr lang="en-US" dirty="0">
              <a:solidFill>
                <a:schemeClr val="accent3"/>
              </a:solidFill>
            </a:endParaRPr>
          </a:p>
        </p:txBody>
      </p:sp>
    </p:spTree>
    <p:extLst>
      <p:ext uri="{BB962C8B-B14F-4D97-AF65-F5344CB8AC3E}">
        <p14:creationId xmlns:p14="http://schemas.microsoft.com/office/powerpoint/2010/main" val="4834592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What are Large Language Models?</a:t>
            </a:r>
            <a:endParaRPr dirty="0"/>
          </a:p>
        </p:txBody>
      </p:sp>
      <p:sp>
        <p:nvSpPr>
          <p:cNvPr id="3" name="Text Placeholder 2">
            <a:extLst>
              <a:ext uri="{FF2B5EF4-FFF2-40B4-BE49-F238E27FC236}">
                <a16:creationId xmlns:a16="http://schemas.microsoft.com/office/drawing/2014/main" id="{E2ABFEF7-E5DF-48CA-1A74-41E9C9A237EA}"/>
              </a:ext>
            </a:extLst>
          </p:cNvPr>
          <p:cNvSpPr>
            <a:spLocks noGrp="1"/>
          </p:cNvSpPr>
          <p:nvPr>
            <p:ph type="body" idx="1"/>
          </p:nvPr>
        </p:nvSpPr>
        <p:spPr>
          <a:xfrm>
            <a:off x="311700" y="1152474"/>
            <a:ext cx="3999900" cy="3761169"/>
          </a:xfrm>
        </p:spPr>
        <p:txBody>
          <a:bodyPr>
            <a:normAutofit lnSpcReduction="10000"/>
          </a:bodyPr>
          <a:lstStyle/>
          <a:p>
            <a:pPr marL="139700" indent="0" algn="ctr">
              <a:buNone/>
            </a:pPr>
            <a:r>
              <a:rPr lang="en-US" i="1" dirty="0">
                <a:solidFill>
                  <a:schemeClr val="tx1"/>
                </a:solidFill>
              </a:rPr>
              <a:t>LLMs are a type of neural network </a:t>
            </a:r>
          </a:p>
          <a:p>
            <a:pPr marL="139700" indent="0" algn="ctr">
              <a:buNone/>
            </a:pPr>
            <a:r>
              <a:rPr lang="en-US" i="1" dirty="0">
                <a:solidFill>
                  <a:schemeClr val="tx1"/>
                </a:solidFill>
              </a:rPr>
              <a:t>that perform natural language processing by </a:t>
            </a:r>
          </a:p>
          <a:p>
            <a:pPr marL="139700" indent="0" algn="ctr">
              <a:buNone/>
            </a:pPr>
            <a:r>
              <a:rPr lang="en-US" i="1" dirty="0">
                <a:solidFill>
                  <a:schemeClr val="tx1"/>
                </a:solidFill>
              </a:rPr>
              <a:t>generating text-based responses.</a:t>
            </a:r>
          </a:p>
          <a:p>
            <a:pPr marL="139700" indent="0" algn="ctr">
              <a:buNone/>
            </a:pPr>
            <a:endParaRPr lang="en-US" i="1" dirty="0">
              <a:solidFill>
                <a:schemeClr val="tx1"/>
              </a:solidFill>
            </a:endParaRPr>
          </a:p>
          <a:p>
            <a:pPr marL="139700" indent="0" algn="ctr">
              <a:buNone/>
            </a:pPr>
            <a:r>
              <a:rPr lang="en-US" b="1" dirty="0">
                <a:solidFill>
                  <a:schemeClr val="bg2"/>
                </a:solidFill>
              </a:rPr>
              <a:t>A Brief History</a:t>
            </a:r>
          </a:p>
          <a:p>
            <a:r>
              <a:rPr lang="en-US" dirty="0">
                <a:solidFill>
                  <a:schemeClr val="bg2"/>
                </a:solidFill>
              </a:rPr>
              <a:t>Early language models, like Seq2Seq from 2014, could make responses using “sequence transformation”.</a:t>
            </a:r>
          </a:p>
          <a:p>
            <a:endParaRPr lang="en-US" dirty="0">
              <a:solidFill>
                <a:schemeClr val="bg2"/>
              </a:solidFill>
            </a:endParaRPr>
          </a:p>
          <a:p>
            <a:r>
              <a:rPr lang="en-US" dirty="0">
                <a:solidFill>
                  <a:schemeClr val="bg2"/>
                </a:solidFill>
              </a:rPr>
              <a:t>In 2017, Google researchers released the paper “Attention Is All You Need” and released BERT in 2018.</a:t>
            </a:r>
          </a:p>
          <a:p>
            <a:endParaRPr lang="en-US" dirty="0">
              <a:solidFill>
                <a:schemeClr val="bg2"/>
              </a:solidFill>
            </a:endParaRPr>
          </a:p>
          <a:p>
            <a:r>
              <a:rPr lang="en-US" dirty="0">
                <a:solidFill>
                  <a:schemeClr val="bg2"/>
                </a:solidFill>
              </a:rPr>
              <a:t>OpenAI released GPT-1 in 2018. ChatGPT, based on GPT-3.5, was released in 2022.</a:t>
            </a:r>
          </a:p>
        </p:txBody>
      </p:sp>
      <p:sp>
        <p:nvSpPr>
          <p:cNvPr id="4" name="Text Placeholder 3">
            <a:extLst>
              <a:ext uri="{FF2B5EF4-FFF2-40B4-BE49-F238E27FC236}">
                <a16:creationId xmlns:a16="http://schemas.microsoft.com/office/drawing/2014/main" id="{BAC4F11F-495D-E66C-8D8F-E1797F595600}"/>
              </a:ext>
            </a:extLst>
          </p:cNvPr>
          <p:cNvSpPr>
            <a:spLocks noGrp="1"/>
          </p:cNvSpPr>
          <p:nvPr>
            <p:ph type="body" idx="2"/>
          </p:nvPr>
        </p:nvSpPr>
        <p:spPr>
          <a:xfrm>
            <a:off x="4832400" y="1152475"/>
            <a:ext cx="3999900" cy="3761168"/>
          </a:xfrm>
        </p:spPr>
        <p:txBody>
          <a:bodyPr>
            <a:normAutofit fontScale="70000" lnSpcReduction="20000"/>
          </a:bodyPr>
          <a:lstStyle/>
          <a:p>
            <a:pPr marL="139700" indent="0">
              <a:spcBef>
                <a:spcPts val="600"/>
              </a:spcBef>
              <a:buNone/>
            </a:pPr>
            <a:r>
              <a:rPr lang="en-US" dirty="0">
                <a:solidFill>
                  <a:schemeClr val="bg2"/>
                </a:solidFill>
              </a:rPr>
              <a:t>Some Popular Examples</a:t>
            </a:r>
          </a:p>
          <a:p>
            <a:pPr>
              <a:spcBef>
                <a:spcPts val="600"/>
              </a:spcBef>
            </a:pPr>
            <a:r>
              <a:rPr lang="en-US" dirty="0">
                <a:solidFill>
                  <a:schemeClr val="bg2"/>
                </a:solidFill>
              </a:rPr>
              <a:t>Microsoft Copilot, OpenAI’s GPT-4o, Meta’s Llama3.1, </a:t>
            </a:r>
            <a:r>
              <a:rPr lang="en-US" dirty="0" err="1">
                <a:solidFill>
                  <a:schemeClr val="bg2"/>
                </a:solidFill>
              </a:rPr>
              <a:t>Anthropic’s</a:t>
            </a:r>
            <a:r>
              <a:rPr lang="en-US" dirty="0">
                <a:solidFill>
                  <a:schemeClr val="bg2"/>
                </a:solidFill>
              </a:rPr>
              <a:t> Claude, and Mistral’s various models.</a:t>
            </a:r>
          </a:p>
          <a:p>
            <a:pPr>
              <a:spcBef>
                <a:spcPts val="600"/>
              </a:spcBef>
            </a:pPr>
            <a:r>
              <a:rPr lang="en-US" dirty="0">
                <a:solidFill>
                  <a:schemeClr val="bg2"/>
                </a:solidFill>
              </a:rPr>
              <a:t>Differ in:</a:t>
            </a:r>
          </a:p>
          <a:p>
            <a:pPr lvl="1">
              <a:spcBef>
                <a:spcPts val="600"/>
              </a:spcBef>
            </a:pPr>
            <a:r>
              <a:rPr lang="en-US" dirty="0">
                <a:solidFill>
                  <a:schemeClr val="bg2"/>
                </a:solidFill>
              </a:rPr>
              <a:t>Open-source vs. closed-data vs. proprietary</a:t>
            </a:r>
          </a:p>
          <a:p>
            <a:pPr lvl="1">
              <a:spcBef>
                <a:spcPts val="600"/>
              </a:spcBef>
            </a:pPr>
            <a:r>
              <a:rPr lang="en-US" dirty="0">
                <a:solidFill>
                  <a:schemeClr val="bg2"/>
                </a:solidFill>
              </a:rPr>
              <a:t>Size, capabilities, and purpose</a:t>
            </a:r>
          </a:p>
          <a:p>
            <a:pPr marL="139700" indent="0">
              <a:spcBef>
                <a:spcPts val="600"/>
              </a:spcBef>
              <a:buNone/>
            </a:pPr>
            <a:r>
              <a:rPr lang="en-US" dirty="0">
                <a:solidFill>
                  <a:schemeClr val="bg2"/>
                </a:solidFill>
              </a:rPr>
              <a:t>What’s getting better?</a:t>
            </a:r>
          </a:p>
          <a:p>
            <a:pPr>
              <a:spcBef>
                <a:spcPts val="600"/>
              </a:spcBef>
            </a:pPr>
            <a:r>
              <a:rPr lang="en-US" dirty="0">
                <a:solidFill>
                  <a:schemeClr val="bg2"/>
                </a:solidFill>
              </a:rPr>
              <a:t>Context windows: How large of an input can it reference</a:t>
            </a:r>
          </a:p>
          <a:p>
            <a:pPr>
              <a:spcBef>
                <a:spcPts val="600"/>
              </a:spcBef>
            </a:pPr>
            <a:r>
              <a:rPr lang="en-US" dirty="0">
                <a:solidFill>
                  <a:schemeClr val="bg2"/>
                </a:solidFill>
              </a:rPr>
              <a:t>Model size: run on phones or giant GPUs</a:t>
            </a:r>
          </a:p>
          <a:p>
            <a:pPr>
              <a:spcBef>
                <a:spcPts val="600"/>
              </a:spcBef>
            </a:pPr>
            <a:r>
              <a:rPr lang="en-US" dirty="0">
                <a:solidFill>
                  <a:schemeClr val="bg2"/>
                </a:solidFill>
              </a:rPr>
              <a:t>Tunable models for your use case using your internal data</a:t>
            </a:r>
          </a:p>
          <a:p>
            <a:pPr marL="609600" lvl="1" indent="0">
              <a:spcBef>
                <a:spcPts val="600"/>
              </a:spcBef>
              <a:buNone/>
            </a:pPr>
            <a:endParaRPr lang="en-US" dirty="0">
              <a:solidFill>
                <a:schemeClr val="bg2"/>
              </a:solidFill>
            </a:endParaRPr>
          </a:p>
          <a:p>
            <a:pPr marL="139700" indent="0">
              <a:spcBef>
                <a:spcPts val="600"/>
              </a:spcBef>
              <a:buNone/>
            </a:pPr>
            <a:r>
              <a:rPr lang="en-US" dirty="0">
                <a:solidFill>
                  <a:schemeClr val="bg2"/>
                </a:solidFill>
              </a:rPr>
              <a:t>What’s getting worse?</a:t>
            </a:r>
          </a:p>
          <a:p>
            <a:pPr>
              <a:spcBef>
                <a:spcPts val="600"/>
              </a:spcBef>
            </a:pPr>
            <a:r>
              <a:rPr lang="en-US" dirty="0">
                <a:solidFill>
                  <a:schemeClr val="bg2"/>
                </a:solidFill>
              </a:rPr>
              <a:t>Data privacy concerns (misuse of data for training)</a:t>
            </a:r>
          </a:p>
          <a:p>
            <a:pPr>
              <a:spcBef>
                <a:spcPts val="600"/>
              </a:spcBef>
            </a:pPr>
            <a:r>
              <a:rPr lang="en-US" dirty="0">
                <a:solidFill>
                  <a:schemeClr val="bg2"/>
                </a:solidFill>
              </a:rPr>
              <a:t>Misuse of models (plagiarism, etc.)</a:t>
            </a:r>
          </a:p>
          <a:p>
            <a:pPr>
              <a:spcBef>
                <a:spcPts val="600"/>
              </a:spcBef>
            </a:pPr>
            <a:r>
              <a:rPr lang="en-US" dirty="0">
                <a:solidFill>
                  <a:schemeClr val="bg2"/>
                </a:solidFill>
              </a:rPr>
              <a:t>AI-generated content being retrained upon</a:t>
            </a:r>
          </a:p>
          <a:p>
            <a:pPr lvl="1">
              <a:spcBef>
                <a:spcPts val="600"/>
              </a:spcBef>
            </a:pPr>
            <a:endParaRPr lang="en-US" dirty="0">
              <a:solidFill>
                <a:schemeClr val="bg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How Do LLMs Work?</a:t>
            </a:r>
            <a:endParaRPr dirty="0"/>
          </a:p>
        </p:txBody>
      </p:sp>
      <p:sp>
        <p:nvSpPr>
          <p:cNvPr id="3" name="Text Placeholder 2">
            <a:extLst>
              <a:ext uri="{FF2B5EF4-FFF2-40B4-BE49-F238E27FC236}">
                <a16:creationId xmlns:a16="http://schemas.microsoft.com/office/drawing/2014/main" id="{E2ABFEF7-E5DF-48CA-1A74-41E9C9A237EA}"/>
              </a:ext>
            </a:extLst>
          </p:cNvPr>
          <p:cNvSpPr>
            <a:spLocks noGrp="1"/>
          </p:cNvSpPr>
          <p:nvPr>
            <p:ph type="body" idx="1"/>
          </p:nvPr>
        </p:nvSpPr>
        <p:spPr>
          <a:xfrm>
            <a:off x="484657" y="1355932"/>
            <a:ext cx="3071400" cy="3002400"/>
          </a:xfrm>
        </p:spPr>
        <p:txBody>
          <a:bodyPr>
            <a:normAutofit fontScale="85000" lnSpcReduction="20000"/>
          </a:bodyPr>
          <a:lstStyle/>
          <a:p>
            <a:pPr marL="139700" indent="0" algn="ctr">
              <a:buNone/>
            </a:pPr>
            <a:r>
              <a:rPr lang="en-US" dirty="0">
                <a:solidFill>
                  <a:schemeClr val="bg2"/>
                </a:solidFill>
              </a:rPr>
              <a:t>LLMs use a huge amount of input text to train a model to predict the next word in a sentence given some input prompt.</a:t>
            </a:r>
          </a:p>
          <a:p>
            <a:pPr marL="139700" indent="0">
              <a:buNone/>
            </a:pPr>
            <a:endParaRPr lang="en-US" dirty="0">
              <a:solidFill>
                <a:schemeClr val="bg2"/>
              </a:solidFill>
            </a:endParaRPr>
          </a:p>
          <a:p>
            <a:pPr marL="139700" indent="0" algn="ctr">
              <a:buNone/>
            </a:pPr>
            <a:r>
              <a:rPr lang="en-US" b="1" dirty="0">
                <a:solidFill>
                  <a:schemeClr val="bg2"/>
                </a:solidFill>
              </a:rPr>
              <a:t>Input: </a:t>
            </a:r>
            <a:r>
              <a:rPr lang="en-US" i="1" dirty="0">
                <a:solidFill>
                  <a:schemeClr val="bg2"/>
                </a:solidFill>
              </a:rPr>
              <a:t>some prompt</a:t>
            </a:r>
          </a:p>
          <a:p>
            <a:pPr marL="139700" indent="0" algn="ctr">
              <a:buNone/>
            </a:pPr>
            <a:endParaRPr lang="en-US" i="1" dirty="0">
              <a:solidFill>
                <a:schemeClr val="bg2"/>
              </a:solidFill>
            </a:endParaRPr>
          </a:p>
          <a:p>
            <a:pPr marL="139700" indent="0" algn="ctr">
              <a:buNone/>
            </a:pPr>
            <a:r>
              <a:rPr lang="en-US" dirty="0">
                <a:solidFill>
                  <a:schemeClr val="tx1"/>
                </a:solidFill>
              </a:rPr>
              <a:t>“Write a haiku about presenting</a:t>
            </a:r>
          </a:p>
          <a:p>
            <a:pPr marL="139700" indent="0" algn="ctr">
              <a:buNone/>
            </a:pPr>
            <a:r>
              <a:rPr lang="en-US" dirty="0">
                <a:solidFill>
                  <a:schemeClr val="tx1"/>
                </a:solidFill>
              </a:rPr>
              <a:t>at an Alzheimer’s conference.”</a:t>
            </a:r>
          </a:p>
          <a:p>
            <a:pPr marL="139700" indent="0">
              <a:buNone/>
            </a:pPr>
            <a:endParaRPr lang="en-US" dirty="0"/>
          </a:p>
          <a:p>
            <a:pPr marL="139700" indent="0">
              <a:buNone/>
            </a:pPr>
            <a:endParaRPr lang="en-US" dirty="0"/>
          </a:p>
          <a:p>
            <a:pPr marL="139700" indent="0" algn="ctr">
              <a:buNone/>
            </a:pPr>
            <a:r>
              <a:rPr lang="en-US" b="1" dirty="0">
                <a:solidFill>
                  <a:schemeClr val="bg2"/>
                </a:solidFill>
              </a:rPr>
              <a:t>Output: </a:t>
            </a:r>
            <a:r>
              <a:rPr lang="en-US" i="1" dirty="0">
                <a:solidFill>
                  <a:schemeClr val="bg2"/>
                </a:solidFill>
              </a:rPr>
              <a:t>some probabilistically likely set of words in a readable order</a:t>
            </a:r>
          </a:p>
          <a:p>
            <a:pPr marL="139700" indent="0" algn="ctr">
              <a:buNone/>
            </a:pPr>
            <a:endParaRPr lang="en-US" i="1" dirty="0">
              <a:solidFill>
                <a:schemeClr val="tx1"/>
              </a:solidFill>
            </a:endParaRPr>
          </a:p>
          <a:p>
            <a:pPr marL="139700" indent="0" algn="ctr">
              <a:buNone/>
            </a:pPr>
            <a:r>
              <a:rPr lang="en-US" i="1" dirty="0">
                <a:solidFill>
                  <a:schemeClr val="tx1"/>
                </a:solidFill>
              </a:rPr>
              <a:t>“Slides flicker, hearts speak,</a:t>
            </a:r>
          </a:p>
          <a:p>
            <a:pPr marL="139700" indent="0" algn="ctr">
              <a:buNone/>
            </a:pPr>
            <a:r>
              <a:rPr lang="en-US" i="1" dirty="0">
                <a:solidFill>
                  <a:schemeClr val="tx1"/>
                </a:solidFill>
              </a:rPr>
              <a:t>Memories fade, but hope shines—</a:t>
            </a:r>
          </a:p>
          <a:p>
            <a:pPr marL="139700" indent="0" algn="ctr">
              <a:buNone/>
            </a:pPr>
            <a:r>
              <a:rPr lang="en-US" i="1" dirty="0">
                <a:solidFill>
                  <a:schemeClr val="tx1"/>
                </a:solidFill>
              </a:rPr>
              <a:t>Mind's echo, we seek.”</a:t>
            </a:r>
          </a:p>
        </p:txBody>
      </p:sp>
      <p:sp>
        <p:nvSpPr>
          <p:cNvPr id="5" name="TextBox 4">
            <a:extLst>
              <a:ext uri="{FF2B5EF4-FFF2-40B4-BE49-F238E27FC236}">
                <a16:creationId xmlns:a16="http://schemas.microsoft.com/office/drawing/2014/main" id="{36578611-B9CC-A131-0487-AC0366BCBFEB}"/>
              </a:ext>
            </a:extLst>
          </p:cNvPr>
          <p:cNvSpPr txBox="1"/>
          <p:nvPr/>
        </p:nvSpPr>
        <p:spPr>
          <a:xfrm>
            <a:off x="6231280" y="1208699"/>
            <a:ext cx="673581" cy="469359"/>
          </a:xfrm>
          <a:prstGeom prst="rect">
            <a:avLst/>
          </a:prstGeom>
          <a:noFill/>
        </p:spPr>
        <p:txBody>
          <a:bodyPr wrap="none" rtlCol="0">
            <a:spAutoFit/>
          </a:bodyPr>
          <a:lstStyle/>
          <a:p>
            <a:pPr algn="ctr"/>
            <a:r>
              <a:rPr lang="en-US" dirty="0">
                <a:solidFill>
                  <a:schemeClr val="accent4"/>
                </a:solidFill>
              </a:rPr>
              <a:t>Slides</a:t>
            </a:r>
          </a:p>
          <a:p>
            <a:pPr algn="ctr"/>
            <a:r>
              <a:rPr lang="en-US" sz="1000" i="1" dirty="0">
                <a:solidFill>
                  <a:schemeClr val="accent4"/>
                </a:solidFill>
              </a:rPr>
              <a:t>(100%)</a:t>
            </a:r>
          </a:p>
        </p:txBody>
      </p:sp>
      <p:sp>
        <p:nvSpPr>
          <p:cNvPr id="7" name="TextBox 6">
            <a:extLst>
              <a:ext uri="{FF2B5EF4-FFF2-40B4-BE49-F238E27FC236}">
                <a16:creationId xmlns:a16="http://schemas.microsoft.com/office/drawing/2014/main" id="{CC9E6370-4C8E-6D0E-161D-A149EE26DC90}"/>
              </a:ext>
            </a:extLst>
          </p:cNvPr>
          <p:cNvSpPr txBox="1"/>
          <p:nvPr/>
        </p:nvSpPr>
        <p:spPr>
          <a:xfrm>
            <a:off x="4870872" y="1853469"/>
            <a:ext cx="526105" cy="461665"/>
          </a:xfrm>
          <a:prstGeom prst="rect">
            <a:avLst/>
          </a:prstGeom>
          <a:noFill/>
        </p:spPr>
        <p:txBody>
          <a:bodyPr wrap="none" rtlCol="0">
            <a:spAutoFit/>
          </a:bodyPr>
          <a:lstStyle/>
          <a:p>
            <a:pPr algn="ctr"/>
            <a:r>
              <a:rPr lang="en-US" dirty="0"/>
              <a:t>shift</a:t>
            </a:r>
          </a:p>
          <a:p>
            <a:pPr algn="ctr"/>
            <a:r>
              <a:rPr lang="en-US" sz="1000" i="1" dirty="0"/>
              <a:t>(25%)</a:t>
            </a:r>
          </a:p>
        </p:txBody>
      </p:sp>
      <p:sp>
        <p:nvSpPr>
          <p:cNvPr id="8" name="TextBox 7">
            <a:extLst>
              <a:ext uri="{FF2B5EF4-FFF2-40B4-BE49-F238E27FC236}">
                <a16:creationId xmlns:a16="http://schemas.microsoft.com/office/drawing/2014/main" id="{F4270791-6559-A03E-2891-C8EDA1433D47}"/>
              </a:ext>
            </a:extLst>
          </p:cNvPr>
          <p:cNvSpPr txBox="1"/>
          <p:nvPr/>
        </p:nvSpPr>
        <p:spPr>
          <a:xfrm>
            <a:off x="5574318" y="1853469"/>
            <a:ext cx="553357" cy="461665"/>
          </a:xfrm>
          <a:prstGeom prst="rect">
            <a:avLst/>
          </a:prstGeom>
          <a:noFill/>
        </p:spPr>
        <p:txBody>
          <a:bodyPr wrap="none" rtlCol="0">
            <a:spAutoFit/>
          </a:bodyPr>
          <a:lstStyle/>
          <a:p>
            <a:pPr algn="ctr"/>
            <a:r>
              <a:rPr lang="en-US" dirty="0"/>
              <a:t>glow</a:t>
            </a:r>
          </a:p>
          <a:p>
            <a:pPr algn="ctr"/>
            <a:r>
              <a:rPr lang="en-US" sz="1000" i="1" dirty="0"/>
              <a:t>(20%)</a:t>
            </a:r>
          </a:p>
        </p:txBody>
      </p:sp>
      <p:sp>
        <p:nvSpPr>
          <p:cNvPr id="9" name="TextBox 8">
            <a:extLst>
              <a:ext uri="{FF2B5EF4-FFF2-40B4-BE49-F238E27FC236}">
                <a16:creationId xmlns:a16="http://schemas.microsoft.com/office/drawing/2014/main" id="{B404CFBC-805D-B80B-C217-33DE647572BF}"/>
              </a:ext>
            </a:extLst>
          </p:cNvPr>
          <p:cNvSpPr txBox="1"/>
          <p:nvPr/>
        </p:nvSpPr>
        <p:spPr>
          <a:xfrm>
            <a:off x="6261735" y="1853469"/>
            <a:ext cx="612668" cy="461665"/>
          </a:xfrm>
          <a:prstGeom prst="rect">
            <a:avLst/>
          </a:prstGeom>
          <a:noFill/>
        </p:spPr>
        <p:txBody>
          <a:bodyPr wrap="none" rtlCol="0">
            <a:spAutoFit/>
          </a:bodyPr>
          <a:lstStyle/>
          <a:p>
            <a:pPr algn="ctr"/>
            <a:r>
              <a:rPr lang="en-US" dirty="0"/>
              <a:t>shine</a:t>
            </a:r>
          </a:p>
          <a:p>
            <a:pPr algn="ctr"/>
            <a:r>
              <a:rPr lang="en-US" sz="1000" i="1" dirty="0"/>
              <a:t>(15%)</a:t>
            </a:r>
          </a:p>
        </p:txBody>
      </p:sp>
      <p:sp>
        <p:nvSpPr>
          <p:cNvPr id="10" name="TextBox 9">
            <a:extLst>
              <a:ext uri="{FF2B5EF4-FFF2-40B4-BE49-F238E27FC236}">
                <a16:creationId xmlns:a16="http://schemas.microsoft.com/office/drawing/2014/main" id="{885023D1-D779-D469-DFD7-0380E3426F58}"/>
              </a:ext>
            </a:extLst>
          </p:cNvPr>
          <p:cNvSpPr txBox="1"/>
          <p:nvPr/>
        </p:nvSpPr>
        <p:spPr>
          <a:xfrm>
            <a:off x="6958770" y="1853469"/>
            <a:ext cx="652743" cy="461665"/>
          </a:xfrm>
          <a:prstGeom prst="rect">
            <a:avLst/>
          </a:prstGeom>
          <a:noFill/>
        </p:spPr>
        <p:txBody>
          <a:bodyPr wrap="none" rtlCol="0">
            <a:spAutoFit/>
          </a:bodyPr>
          <a:lstStyle/>
          <a:p>
            <a:pPr algn="ctr"/>
            <a:r>
              <a:rPr lang="en-US" dirty="0">
                <a:solidFill>
                  <a:schemeClr val="accent4"/>
                </a:solidFill>
              </a:rPr>
              <a:t>flicker</a:t>
            </a:r>
          </a:p>
          <a:p>
            <a:pPr algn="ctr"/>
            <a:r>
              <a:rPr lang="en-US" sz="1000" i="1" dirty="0">
                <a:solidFill>
                  <a:schemeClr val="accent4"/>
                </a:solidFill>
              </a:rPr>
              <a:t>(30%)</a:t>
            </a:r>
          </a:p>
        </p:txBody>
      </p:sp>
      <p:sp>
        <p:nvSpPr>
          <p:cNvPr id="11" name="TextBox 10">
            <a:extLst>
              <a:ext uri="{FF2B5EF4-FFF2-40B4-BE49-F238E27FC236}">
                <a16:creationId xmlns:a16="http://schemas.microsoft.com/office/drawing/2014/main" id="{227AB295-14AC-0D56-B722-5D2B5FFB168A}"/>
              </a:ext>
            </a:extLst>
          </p:cNvPr>
          <p:cNvSpPr txBox="1"/>
          <p:nvPr/>
        </p:nvSpPr>
        <p:spPr>
          <a:xfrm>
            <a:off x="7691070" y="1853469"/>
            <a:ext cx="622286" cy="461665"/>
          </a:xfrm>
          <a:prstGeom prst="rect">
            <a:avLst/>
          </a:prstGeom>
          <a:noFill/>
        </p:spPr>
        <p:txBody>
          <a:bodyPr wrap="none" rtlCol="0">
            <a:spAutoFit/>
          </a:bodyPr>
          <a:lstStyle/>
          <a:p>
            <a:pPr algn="ctr"/>
            <a:r>
              <a:rPr lang="en-US" dirty="0"/>
              <a:t>move</a:t>
            </a:r>
          </a:p>
          <a:p>
            <a:pPr algn="ctr"/>
            <a:r>
              <a:rPr lang="en-US" sz="1000" i="1" dirty="0"/>
              <a:t>(10%)</a:t>
            </a:r>
          </a:p>
        </p:txBody>
      </p:sp>
      <p:cxnSp>
        <p:nvCxnSpPr>
          <p:cNvPr id="13" name="Connector: Elbow 12">
            <a:extLst>
              <a:ext uri="{FF2B5EF4-FFF2-40B4-BE49-F238E27FC236}">
                <a16:creationId xmlns:a16="http://schemas.microsoft.com/office/drawing/2014/main" id="{E93EB02F-BF4F-315F-187E-AE1AD36E9905}"/>
              </a:ext>
            </a:extLst>
          </p:cNvPr>
          <p:cNvCxnSpPr>
            <a:stCxn id="5" idx="2"/>
            <a:endCxn id="10" idx="0"/>
          </p:cNvCxnSpPr>
          <p:nvPr/>
        </p:nvCxnSpPr>
        <p:spPr>
          <a:xfrm rot="16200000" flipH="1">
            <a:off x="6838901" y="1407227"/>
            <a:ext cx="175411" cy="717071"/>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32FAFC2-18E9-7EC9-324E-25A8D16ABE87}"/>
              </a:ext>
            </a:extLst>
          </p:cNvPr>
          <p:cNvSpPr txBox="1"/>
          <p:nvPr/>
        </p:nvSpPr>
        <p:spPr>
          <a:xfrm>
            <a:off x="4832402" y="2490545"/>
            <a:ext cx="603050" cy="461665"/>
          </a:xfrm>
          <a:prstGeom prst="rect">
            <a:avLst/>
          </a:prstGeom>
          <a:noFill/>
        </p:spPr>
        <p:txBody>
          <a:bodyPr wrap="none" rtlCol="0">
            <a:spAutoFit/>
          </a:bodyPr>
          <a:lstStyle/>
          <a:p>
            <a:pPr algn="ctr"/>
            <a:r>
              <a:rPr lang="en-US" dirty="0"/>
              <a:t>souls</a:t>
            </a:r>
          </a:p>
          <a:p>
            <a:pPr algn="ctr"/>
            <a:r>
              <a:rPr lang="en-US" sz="1000" i="1" dirty="0"/>
              <a:t>(20%)</a:t>
            </a:r>
          </a:p>
        </p:txBody>
      </p:sp>
      <p:sp>
        <p:nvSpPr>
          <p:cNvPr id="15" name="TextBox 14">
            <a:extLst>
              <a:ext uri="{FF2B5EF4-FFF2-40B4-BE49-F238E27FC236}">
                <a16:creationId xmlns:a16="http://schemas.microsoft.com/office/drawing/2014/main" id="{03FC0EA2-C947-1CE0-FD79-A37C9ED9D9AA}"/>
              </a:ext>
            </a:extLst>
          </p:cNvPr>
          <p:cNvSpPr txBox="1"/>
          <p:nvPr/>
        </p:nvSpPr>
        <p:spPr>
          <a:xfrm>
            <a:off x="5510200" y="2490545"/>
            <a:ext cx="681597" cy="461665"/>
          </a:xfrm>
          <a:prstGeom prst="rect">
            <a:avLst/>
          </a:prstGeom>
          <a:noFill/>
        </p:spPr>
        <p:txBody>
          <a:bodyPr wrap="none" rtlCol="0">
            <a:spAutoFit/>
          </a:bodyPr>
          <a:lstStyle/>
          <a:p>
            <a:pPr algn="ctr"/>
            <a:r>
              <a:rPr lang="en-US" dirty="0">
                <a:solidFill>
                  <a:schemeClr val="accent4"/>
                </a:solidFill>
              </a:rPr>
              <a:t>hearts</a:t>
            </a:r>
          </a:p>
          <a:p>
            <a:pPr algn="ctr"/>
            <a:r>
              <a:rPr lang="en-US" sz="1000" i="1" dirty="0">
                <a:solidFill>
                  <a:schemeClr val="accent4"/>
                </a:solidFill>
              </a:rPr>
              <a:t>(40%)</a:t>
            </a:r>
          </a:p>
        </p:txBody>
      </p:sp>
      <p:sp>
        <p:nvSpPr>
          <p:cNvPr id="16" name="TextBox 15">
            <a:extLst>
              <a:ext uri="{FF2B5EF4-FFF2-40B4-BE49-F238E27FC236}">
                <a16:creationId xmlns:a16="http://schemas.microsoft.com/office/drawing/2014/main" id="{FB07CB04-AE11-92B8-DEB4-F46B9C721213}"/>
              </a:ext>
            </a:extLst>
          </p:cNvPr>
          <p:cNvSpPr txBox="1"/>
          <p:nvPr/>
        </p:nvSpPr>
        <p:spPr>
          <a:xfrm>
            <a:off x="6286584" y="2490545"/>
            <a:ext cx="562975" cy="461665"/>
          </a:xfrm>
          <a:prstGeom prst="rect">
            <a:avLst/>
          </a:prstGeom>
          <a:noFill/>
        </p:spPr>
        <p:txBody>
          <a:bodyPr wrap="none" rtlCol="0">
            <a:spAutoFit/>
          </a:bodyPr>
          <a:lstStyle/>
          <a:p>
            <a:pPr algn="ctr"/>
            <a:r>
              <a:rPr lang="en-US" dirty="0"/>
              <a:t>eyes</a:t>
            </a:r>
          </a:p>
          <a:p>
            <a:pPr algn="ctr"/>
            <a:r>
              <a:rPr lang="en-US" sz="1000" i="1" dirty="0"/>
              <a:t>(15%)</a:t>
            </a:r>
          </a:p>
        </p:txBody>
      </p:sp>
      <p:sp>
        <p:nvSpPr>
          <p:cNvPr id="17" name="TextBox 16">
            <a:extLst>
              <a:ext uri="{FF2B5EF4-FFF2-40B4-BE49-F238E27FC236}">
                <a16:creationId xmlns:a16="http://schemas.microsoft.com/office/drawing/2014/main" id="{F43527A5-4D0A-00F6-79D7-7B0B22BBC1D5}"/>
              </a:ext>
            </a:extLst>
          </p:cNvPr>
          <p:cNvSpPr txBox="1"/>
          <p:nvPr/>
        </p:nvSpPr>
        <p:spPr>
          <a:xfrm>
            <a:off x="6953964" y="2490545"/>
            <a:ext cx="662361" cy="461665"/>
          </a:xfrm>
          <a:prstGeom prst="rect">
            <a:avLst/>
          </a:prstGeom>
          <a:noFill/>
        </p:spPr>
        <p:txBody>
          <a:bodyPr wrap="none" rtlCol="0">
            <a:spAutoFit/>
          </a:bodyPr>
          <a:lstStyle/>
          <a:p>
            <a:pPr algn="ctr"/>
            <a:r>
              <a:rPr lang="en-US" dirty="0"/>
              <a:t>minds</a:t>
            </a:r>
          </a:p>
          <a:p>
            <a:pPr algn="ctr"/>
            <a:r>
              <a:rPr lang="en-US" sz="1000" i="1" dirty="0"/>
              <a:t>(20%)</a:t>
            </a:r>
          </a:p>
        </p:txBody>
      </p:sp>
      <p:sp>
        <p:nvSpPr>
          <p:cNvPr id="18" name="TextBox 17">
            <a:extLst>
              <a:ext uri="{FF2B5EF4-FFF2-40B4-BE49-F238E27FC236}">
                <a16:creationId xmlns:a16="http://schemas.microsoft.com/office/drawing/2014/main" id="{682DA3E3-10E7-5492-17A5-8DDDF3F520A5}"/>
              </a:ext>
            </a:extLst>
          </p:cNvPr>
          <p:cNvSpPr txBox="1"/>
          <p:nvPr/>
        </p:nvSpPr>
        <p:spPr>
          <a:xfrm>
            <a:off x="7566840" y="2490545"/>
            <a:ext cx="870751" cy="461665"/>
          </a:xfrm>
          <a:prstGeom prst="rect">
            <a:avLst/>
          </a:prstGeom>
          <a:noFill/>
        </p:spPr>
        <p:txBody>
          <a:bodyPr wrap="none" rtlCol="0">
            <a:spAutoFit/>
          </a:bodyPr>
          <a:lstStyle/>
          <a:p>
            <a:pPr algn="ctr"/>
            <a:r>
              <a:rPr lang="en-US" dirty="0"/>
              <a:t>thoughts</a:t>
            </a:r>
          </a:p>
          <a:p>
            <a:pPr algn="ctr"/>
            <a:r>
              <a:rPr lang="en-US" sz="1000" i="1" dirty="0"/>
              <a:t>(10%)</a:t>
            </a:r>
          </a:p>
        </p:txBody>
      </p:sp>
      <p:cxnSp>
        <p:nvCxnSpPr>
          <p:cNvPr id="19" name="Connector: Elbow 18">
            <a:extLst>
              <a:ext uri="{FF2B5EF4-FFF2-40B4-BE49-F238E27FC236}">
                <a16:creationId xmlns:a16="http://schemas.microsoft.com/office/drawing/2014/main" id="{26A0A8A0-8567-CB41-4068-A918DF37FD53}"/>
              </a:ext>
            </a:extLst>
          </p:cNvPr>
          <p:cNvCxnSpPr>
            <a:cxnSpLocks/>
            <a:stCxn id="15" idx="0"/>
            <a:endCxn id="10" idx="2"/>
          </p:cNvCxnSpPr>
          <p:nvPr/>
        </p:nvCxnSpPr>
        <p:spPr>
          <a:xfrm rot="5400000" flipH="1" flipV="1">
            <a:off x="6480365" y="1685769"/>
            <a:ext cx="175411" cy="143414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05CF949-20F8-A891-2AB5-F5C22598A63B}"/>
              </a:ext>
            </a:extLst>
          </p:cNvPr>
          <p:cNvSpPr txBox="1"/>
          <p:nvPr/>
        </p:nvSpPr>
        <p:spPr>
          <a:xfrm>
            <a:off x="4870873" y="3127621"/>
            <a:ext cx="526105" cy="461665"/>
          </a:xfrm>
          <a:prstGeom prst="rect">
            <a:avLst/>
          </a:prstGeom>
          <a:noFill/>
        </p:spPr>
        <p:txBody>
          <a:bodyPr wrap="none" rtlCol="0">
            <a:spAutoFit/>
          </a:bodyPr>
          <a:lstStyle/>
          <a:p>
            <a:pPr algn="ctr"/>
            <a:r>
              <a:rPr lang="en-US" dirty="0"/>
              <a:t>love</a:t>
            </a:r>
          </a:p>
          <a:p>
            <a:pPr algn="ctr"/>
            <a:r>
              <a:rPr lang="en-US" sz="1000" i="1" dirty="0"/>
              <a:t>(15%)</a:t>
            </a:r>
          </a:p>
        </p:txBody>
      </p:sp>
      <p:sp>
        <p:nvSpPr>
          <p:cNvPr id="23" name="TextBox 22">
            <a:extLst>
              <a:ext uri="{FF2B5EF4-FFF2-40B4-BE49-F238E27FC236}">
                <a16:creationId xmlns:a16="http://schemas.microsoft.com/office/drawing/2014/main" id="{12EFF1C1-E9E5-2A13-C42A-4DD06662EF0E}"/>
              </a:ext>
            </a:extLst>
          </p:cNvPr>
          <p:cNvSpPr txBox="1"/>
          <p:nvPr/>
        </p:nvSpPr>
        <p:spPr>
          <a:xfrm>
            <a:off x="5587944" y="3127621"/>
            <a:ext cx="526106" cy="461665"/>
          </a:xfrm>
          <a:prstGeom prst="rect">
            <a:avLst/>
          </a:prstGeom>
          <a:noFill/>
        </p:spPr>
        <p:txBody>
          <a:bodyPr wrap="none" rtlCol="0">
            <a:spAutoFit/>
          </a:bodyPr>
          <a:lstStyle/>
          <a:p>
            <a:pPr algn="ctr"/>
            <a:r>
              <a:rPr lang="en-US" dirty="0"/>
              <a:t>skip</a:t>
            </a:r>
          </a:p>
          <a:p>
            <a:pPr algn="ctr"/>
            <a:r>
              <a:rPr lang="en-US" sz="1000" i="1" dirty="0"/>
              <a:t>(10%)</a:t>
            </a:r>
          </a:p>
        </p:txBody>
      </p:sp>
      <p:sp>
        <p:nvSpPr>
          <p:cNvPr id="24" name="TextBox 23">
            <a:extLst>
              <a:ext uri="{FF2B5EF4-FFF2-40B4-BE49-F238E27FC236}">
                <a16:creationId xmlns:a16="http://schemas.microsoft.com/office/drawing/2014/main" id="{0C37366E-3AD2-CF49-8909-FA364E3DBCD5}"/>
              </a:ext>
            </a:extLst>
          </p:cNvPr>
          <p:cNvSpPr txBox="1"/>
          <p:nvPr/>
        </p:nvSpPr>
        <p:spPr>
          <a:xfrm>
            <a:off x="6301812" y="3127621"/>
            <a:ext cx="532518" cy="461665"/>
          </a:xfrm>
          <a:prstGeom prst="rect">
            <a:avLst/>
          </a:prstGeom>
          <a:noFill/>
        </p:spPr>
        <p:txBody>
          <a:bodyPr wrap="none" rtlCol="0">
            <a:spAutoFit/>
          </a:bodyPr>
          <a:lstStyle/>
          <a:p>
            <a:pPr algn="ctr"/>
            <a:r>
              <a:rPr lang="en-US" dirty="0"/>
              <a:t>beat</a:t>
            </a:r>
          </a:p>
          <a:p>
            <a:pPr algn="ctr"/>
            <a:r>
              <a:rPr lang="en-US" sz="1000" i="1" dirty="0"/>
              <a:t>(20%)</a:t>
            </a:r>
          </a:p>
        </p:txBody>
      </p:sp>
      <p:sp>
        <p:nvSpPr>
          <p:cNvPr id="25" name="TextBox 24">
            <a:extLst>
              <a:ext uri="{FF2B5EF4-FFF2-40B4-BE49-F238E27FC236}">
                <a16:creationId xmlns:a16="http://schemas.microsoft.com/office/drawing/2014/main" id="{822697F9-FFFF-21DA-784D-CB27D7616BE4}"/>
              </a:ext>
            </a:extLst>
          </p:cNvPr>
          <p:cNvSpPr txBox="1"/>
          <p:nvPr/>
        </p:nvSpPr>
        <p:spPr>
          <a:xfrm>
            <a:off x="6969191" y="3127621"/>
            <a:ext cx="631904" cy="461665"/>
          </a:xfrm>
          <a:prstGeom prst="rect">
            <a:avLst/>
          </a:prstGeom>
          <a:noFill/>
        </p:spPr>
        <p:txBody>
          <a:bodyPr wrap="none" rtlCol="0">
            <a:spAutoFit/>
          </a:bodyPr>
          <a:lstStyle/>
          <a:p>
            <a:pPr algn="ctr"/>
            <a:r>
              <a:rPr lang="en-US" dirty="0"/>
              <a:t>pump</a:t>
            </a:r>
          </a:p>
          <a:p>
            <a:pPr algn="ctr"/>
            <a:r>
              <a:rPr lang="en-US" sz="1000" i="1" dirty="0"/>
              <a:t>(20%)</a:t>
            </a:r>
          </a:p>
        </p:txBody>
      </p:sp>
      <p:sp>
        <p:nvSpPr>
          <p:cNvPr id="26" name="TextBox 25">
            <a:extLst>
              <a:ext uri="{FF2B5EF4-FFF2-40B4-BE49-F238E27FC236}">
                <a16:creationId xmlns:a16="http://schemas.microsoft.com/office/drawing/2014/main" id="{3087DF85-BC0F-70BC-E5FB-2DEF0DAF5E06}"/>
              </a:ext>
            </a:extLst>
          </p:cNvPr>
          <p:cNvSpPr txBox="1"/>
          <p:nvPr/>
        </p:nvSpPr>
        <p:spPr>
          <a:xfrm>
            <a:off x="7671034" y="3127621"/>
            <a:ext cx="662361" cy="461665"/>
          </a:xfrm>
          <a:prstGeom prst="rect">
            <a:avLst/>
          </a:prstGeom>
          <a:noFill/>
        </p:spPr>
        <p:txBody>
          <a:bodyPr wrap="none" rtlCol="0">
            <a:spAutoFit/>
          </a:bodyPr>
          <a:lstStyle/>
          <a:p>
            <a:pPr algn="ctr"/>
            <a:r>
              <a:rPr lang="en-US" dirty="0">
                <a:solidFill>
                  <a:schemeClr val="accent4"/>
                </a:solidFill>
              </a:rPr>
              <a:t>speak</a:t>
            </a:r>
          </a:p>
          <a:p>
            <a:pPr algn="ctr"/>
            <a:r>
              <a:rPr lang="en-US" sz="1000" i="1" dirty="0">
                <a:solidFill>
                  <a:schemeClr val="accent4"/>
                </a:solidFill>
              </a:rPr>
              <a:t>(25%)</a:t>
            </a:r>
          </a:p>
        </p:txBody>
      </p:sp>
      <p:cxnSp>
        <p:nvCxnSpPr>
          <p:cNvPr id="27" name="Connector: Elbow 26">
            <a:extLst>
              <a:ext uri="{FF2B5EF4-FFF2-40B4-BE49-F238E27FC236}">
                <a16:creationId xmlns:a16="http://schemas.microsoft.com/office/drawing/2014/main" id="{5908A6AB-B52A-42D7-BE55-CA552A0A7941}"/>
              </a:ext>
            </a:extLst>
          </p:cNvPr>
          <p:cNvCxnSpPr>
            <a:cxnSpLocks/>
            <a:stCxn id="15" idx="2"/>
            <a:endCxn id="26" idx="0"/>
          </p:cNvCxnSpPr>
          <p:nvPr/>
        </p:nvCxnSpPr>
        <p:spPr>
          <a:xfrm rot="16200000" flipH="1">
            <a:off x="6838902" y="1964307"/>
            <a:ext cx="175411" cy="2151216"/>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16666CF1-EAFA-8317-869F-F34751DDD6E1}"/>
              </a:ext>
            </a:extLst>
          </p:cNvPr>
          <p:cNvCxnSpPr>
            <a:cxnSpLocks/>
            <a:stCxn id="78" idx="0"/>
            <a:endCxn id="26" idx="2"/>
          </p:cNvCxnSpPr>
          <p:nvPr/>
        </p:nvCxnSpPr>
        <p:spPr>
          <a:xfrm rot="5400000" flipH="1" flipV="1">
            <a:off x="7197438" y="2959921"/>
            <a:ext cx="175411" cy="1434143"/>
          </a:xfrm>
          <a:prstGeom prst="bentConnector3">
            <a:avLst>
              <a:gd name="adj1" fmla="val 50000"/>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923DDF5-7BDE-A1A0-FD50-516DAA40C1B3}"/>
              </a:ext>
            </a:extLst>
          </p:cNvPr>
          <p:cNvSpPr txBox="1"/>
          <p:nvPr/>
        </p:nvSpPr>
        <p:spPr>
          <a:xfrm>
            <a:off x="6083003" y="3764697"/>
            <a:ext cx="970137" cy="461665"/>
          </a:xfrm>
          <a:prstGeom prst="rect">
            <a:avLst/>
          </a:prstGeom>
          <a:noFill/>
        </p:spPr>
        <p:txBody>
          <a:bodyPr wrap="none" rtlCol="0">
            <a:spAutoFit/>
          </a:bodyPr>
          <a:lstStyle/>
          <a:p>
            <a:pPr algn="ctr"/>
            <a:r>
              <a:rPr lang="en-US" dirty="0"/>
              <a:t>Memories</a:t>
            </a:r>
          </a:p>
          <a:p>
            <a:pPr algn="ctr"/>
            <a:r>
              <a:rPr lang="en-US" sz="1000" i="1" dirty="0"/>
              <a:t>(80%)</a:t>
            </a:r>
          </a:p>
        </p:txBody>
      </p:sp>
    </p:spTree>
    <p:extLst>
      <p:ext uri="{BB962C8B-B14F-4D97-AF65-F5344CB8AC3E}">
        <p14:creationId xmlns:p14="http://schemas.microsoft.com/office/powerpoint/2010/main" val="15470546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372533" y="575950"/>
            <a:ext cx="8349317"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bg2"/>
                </a:solidFill>
              </a:rPr>
              <a:t>How Are They Trained?</a:t>
            </a:r>
            <a:endParaRPr dirty="0">
              <a:solidFill>
                <a:schemeClr val="bg2"/>
              </a:solidFill>
            </a:endParaRPr>
          </a:p>
        </p:txBody>
      </p:sp>
      <p:sp>
        <p:nvSpPr>
          <p:cNvPr id="2" name="Text Placeholder 1">
            <a:extLst>
              <a:ext uri="{FF2B5EF4-FFF2-40B4-BE49-F238E27FC236}">
                <a16:creationId xmlns:a16="http://schemas.microsoft.com/office/drawing/2014/main" id="{FD3325D3-D2C2-E2C4-41AE-F86A8F1D5081}"/>
              </a:ext>
            </a:extLst>
          </p:cNvPr>
          <p:cNvSpPr>
            <a:spLocks noGrp="1"/>
          </p:cNvSpPr>
          <p:nvPr>
            <p:ph type="body" idx="1"/>
          </p:nvPr>
        </p:nvSpPr>
        <p:spPr>
          <a:xfrm>
            <a:off x="311700" y="1068425"/>
            <a:ext cx="3999900" cy="1859773"/>
          </a:xfrm>
        </p:spPr>
        <p:txBody>
          <a:bodyPr>
            <a:normAutofit lnSpcReduction="10000"/>
          </a:bodyPr>
          <a:lstStyle/>
          <a:p>
            <a:pPr marL="139700" indent="0">
              <a:buNone/>
            </a:pPr>
            <a:r>
              <a:rPr lang="en-US" dirty="0">
                <a:solidFill>
                  <a:schemeClr val="bg2"/>
                </a:solidFill>
              </a:rPr>
              <a:t>Using 10s of terabytes of curated text data (web content, books, etc.), LLMs are trained by feeding in sentences.</a:t>
            </a:r>
          </a:p>
          <a:p>
            <a:pPr marL="139700" indent="0">
              <a:buNone/>
            </a:pPr>
            <a:endParaRPr lang="en-US" dirty="0">
              <a:solidFill>
                <a:schemeClr val="bg2"/>
              </a:solidFill>
            </a:endParaRPr>
          </a:p>
          <a:p>
            <a:pPr marL="139700" indent="0">
              <a:buNone/>
            </a:pPr>
            <a:r>
              <a:rPr lang="en-US" dirty="0">
                <a:solidFill>
                  <a:schemeClr val="bg2"/>
                </a:solidFill>
              </a:rPr>
              <a:t>These get tokenized (split into parts and indexed/“embedded”), then fed into the training process.</a:t>
            </a:r>
          </a:p>
        </p:txBody>
      </p:sp>
      <p:sp>
        <p:nvSpPr>
          <p:cNvPr id="3" name="Text Placeholder 2">
            <a:extLst>
              <a:ext uri="{FF2B5EF4-FFF2-40B4-BE49-F238E27FC236}">
                <a16:creationId xmlns:a16="http://schemas.microsoft.com/office/drawing/2014/main" id="{221B137E-28F8-27DB-E9A7-C4C7749295D0}"/>
              </a:ext>
            </a:extLst>
          </p:cNvPr>
          <p:cNvSpPr>
            <a:spLocks noGrp="1"/>
          </p:cNvSpPr>
          <p:nvPr>
            <p:ph type="body" idx="2"/>
          </p:nvPr>
        </p:nvSpPr>
        <p:spPr>
          <a:xfrm>
            <a:off x="4832400" y="425745"/>
            <a:ext cx="3999900" cy="3416400"/>
          </a:xfrm>
        </p:spPr>
        <p:txBody>
          <a:bodyPr/>
          <a:lstStyle/>
          <a:p>
            <a:pPr marL="139700" indent="0">
              <a:buNone/>
            </a:pPr>
            <a:r>
              <a:rPr lang="en-US" dirty="0">
                <a:solidFill>
                  <a:schemeClr val="bg2"/>
                </a:solidFill>
              </a:rPr>
              <a:t>As more training examples flow into the algorithm, the weights of the model get updated.</a:t>
            </a:r>
          </a:p>
        </p:txBody>
      </p:sp>
      <p:sp>
        <p:nvSpPr>
          <p:cNvPr id="6" name="TextBox 5">
            <a:extLst>
              <a:ext uri="{FF2B5EF4-FFF2-40B4-BE49-F238E27FC236}">
                <a16:creationId xmlns:a16="http://schemas.microsoft.com/office/drawing/2014/main" id="{70DA35C4-956B-300D-5ECA-F5F46B3BE3D8}"/>
              </a:ext>
            </a:extLst>
          </p:cNvPr>
          <p:cNvSpPr txBox="1"/>
          <p:nvPr/>
        </p:nvSpPr>
        <p:spPr>
          <a:xfrm>
            <a:off x="311700" y="4227730"/>
            <a:ext cx="6501082" cy="307777"/>
          </a:xfrm>
          <a:prstGeom prst="rect">
            <a:avLst/>
          </a:prstGeom>
          <a:noFill/>
        </p:spPr>
        <p:txBody>
          <a:bodyPr wrap="square">
            <a:spAutoFit/>
          </a:bodyPr>
          <a:lstStyle/>
          <a:p>
            <a:r>
              <a:rPr lang="en-US" b="0" i="0" dirty="0">
                <a:solidFill>
                  <a:schemeClr val="bg2"/>
                </a:solidFill>
                <a:effectLst/>
                <a:latin typeface="Consolas" panose="020B0609020204030204" pitchFamily="49" charset="0"/>
              </a:rPr>
              <a:t>['▁Have', '▁you', '▁joined', '▁I', 'STA', 'ART', '▁yet', '?']</a:t>
            </a:r>
            <a:endParaRPr lang="en-US" dirty="0">
              <a:solidFill>
                <a:schemeClr val="bg2"/>
              </a:solidFill>
            </a:endParaRPr>
          </a:p>
        </p:txBody>
      </p:sp>
      <p:sp>
        <p:nvSpPr>
          <p:cNvPr id="7" name="TextBox 6">
            <a:extLst>
              <a:ext uri="{FF2B5EF4-FFF2-40B4-BE49-F238E27FC236}">
                <a16:creationId xmlns:a16="http://schemas.microsoft.com/office/drawing/2014/main" id="{D9E3EF8C-FF98-54DF-62EB-318BE53B797D}"/>
              </a:ext>
            </a:extLst>
          </p:cNvPr>
          <p:cNvSpPr txBox="1"/>
          <p:nvPr/>
        </p:nvSpPr>
        <p:spPr>
          <a:xfrm>
            <a:off x="311700" y="2928199"/>
            <a:ext cx="3365997" cy="307777"/>
          </a:xfrm>
          <a:prstGeom prst="rect">
            <a:avLst/>
          </a:prstGeom>
          <a:noFill/>
        </p:spPr>
        <p:txBody>
          <a:bodyPr wrap="square">
            <a:spAutoFit/>
          </a:bodyPr>
          <a:lstStyle/>
          <a:p>
            <a:r>
              <a:rPr lang="en-US" b="0" i="0" dirty="0">
                <a:solidFill>
                  <a:schemeClr val="bg2"/>
                </a:solidFill>
                <a:effectLst/>
                <a:latin typeface="Consolas" panose="020B0609020204030204" pitchFamily="49" charset="0"/>
              </a:rPr>
              <a:t>['Have you joined ISTAART yet?']</a:t>
            </a:r>
            <a:endParaRPr lang="en-US" dirty="0">
              <a:solidFill>
                <a:schemeClr val="bg2"/>
              </a:solidFill>
            </a:endParaRPr>
          </a:p>
        </p:txBody>
      </p:sp>
      <p:sp>
        <p:nvSpPr>
          <p:cNvPr id="8" name="TextBox 7">
            <a:extLst>
              <a:ext uri="{FF2B5EF4-FFF2-40B4-BE49-F238E27FC236}">
                <a16:creationId xmlns:a16="http://schemas.microsoft.com/office/drawing/2014/main" id="{E24474B4-E21C-2A68-CF59-A851618F79B9}"/>
              </a:ext>
            </a:extLst>
          </p:cNvPr>
          <p:cNvSpPr txBox="1"/>
          <p:nvPr/>
        </p:nvSpPr>
        <p:spPr>
          <a:xfrm>
            <a:off x="311700" y="3577964"/>
            <a:ext cx="4520700" cy="307777"/>
          </a:xfrm>
          <a:prstGeom prst="rect">
            <a:avLst/>
          </a:prstGeom>
          <a:noFill/>
        </p:spPr>
        <p:txBody>
          <a:bodyPr wrap="square">
            <a:spAutoFit/>
          </a:bodyPr>
          <a:lstStyle/>
          <a:p>
            <a:r>
              <a:rPr lang="en-US" b="0" i="0" dirty="0">
                <a:solidFill>
                  <a:schemeClr val="bg2"/>
                </a:solidFill>
                <a:effectLst/>
                <a:latin typeface="Consolas" panose="020B0609020204030204" pitchFamily="49" charset="0"/>
              </a:rPr>
              <a:t>['Have', 'you', 'joined', 'ISTAART', ‘yet?']</a:t>
            </a:r>
            <a:endParaRPr lang="en-US" dirty="0">
              <a:solidFill>
                <a:schemeClr val="bg2"/>
              </a:solidFill>
            </a:endParaRPr>
          </a:p>
        </p:txBody>
      </p:sp>
      <p:cxnSp>
        <p:nvCxnSpPr>
          <p:cNvPr id="10" name="Connector: Elbow 9">
            <a:extLst>
              <a:ext uri="{FF2B5EF4-FFF2-40B4-BE49-F238E27FC236}">
                <a16:creationId xmlns:a16="http://schemas.microsoft.com/office/drawing/2014/main" id="{D1796DD3-CD24-FF9D-D62E-63C042A7F59C}"/>
              </a:ext>
            </a:extLst>
          </p:cNvPr>
          <p:cNvCxnSpPr>
            <a:stCxn id="7" idx="2"/>
            <a:endCxn id="8" idx="0"/>
          </p:cNvCxnSpPr>
          <p:nvPr/>
        </p:nvCxnSpPr>
        <p:spPr>
          <a:xfrm rot="16200000" flipH="1">
            <a:off x="2112380" y="3118294"/>
            <a:ext cx="341988" cy="577351"/>
          </a:xfrm>
          <a:prstGeom prst="bentConnector3">
            <a:avLst/>
          </a:prstGeom>
          <a:ln w="38100">
            <a:tailEnd type="triangle"/>
          </a:ln>
        </p:spPr>
        <p:style>
          <a:lnRef idx="1">
            <a:schemeClr val="accent5"/>
          </a:lnRef>
          <a:fillRef idx="0">
            <a:schemeClr val="accent5"/>
          </a:fillRef>
          <a:effectRef idx="0">
            <a:schemeClr val="accent5"/>
          </a:effectRef>
          <a:fontRef idx="minor">
            <a:schemeClr val="tx1"/>
          </a:fontRef>
        </p:style>
      </p:cxnSp>
      <p:cxnSp>
        <p:nvCxnSpPr>
          <p:cNvPr id="11" name="Connector: Elbow 10">
            <a:extLst>
              <a:ext uri="{FF2B5EF4-FFF2-40B4-BE49-F238E27FC236}">
                <a16:creationId xmlns:a16="http://schemas.microsoft.com/office/drawing/2014/main" id="{D4A589C6-83DE-F6ED-D805-5738A72FF376}"/>
              </a:ext>
            </a:extLst>
          </p:cNvPr>
          <p:cNvCxnSpPr>
            <a:cxnSpLocks/>
            <a:stCxn id="8" idx="2"/>
            <a:endCxn id="6" idx="0"/>
          </p:cNvCxnSpPr>
          <p:nvPr/>
        </p:nvCxnSpPr>
        <p:spPr>
          <a:xfrm rot="16200000" flipH="1">
            <a:off x="2896151" y="3561639"/>
            <a:ext cx="341989" cy="990191"/>
          </a:xfrm>
          <a:prstGeom prst="bentConnector3">
            <a:avLst>
              <a:gd name="adj1" fmla="val 50000"/>
            </a:avLst>
          </a:prstGeom>
          <a:ln w="38100">
            <a:tailEnd type="triangle"/>
          </a:ln>
        </p:spPr>
        <p:style>
          <a:lnRef idx="1">
            <a:schemeClr val="accent5"/>
          </a:lnRef>
          <a:fillRef idx="0">
            <a:schemeClr val="accent5"/>
          </a:fillRef>
          <a:effectRef idx="0">
            <a:schemeClr val="accent5"/>
          </a:effectRef>
          <a:fontRef idx="minor">
            <a:schemeClr val="tx1"/>
          </a:fontRef>
        </p:style>
      </p:cxnSp>
      <p:sp>
        <p:nvSpPr>
          <p:cNvPr id="17" name="TextBox 16">
            <a:extLst>
              <a:ext uri="{FF2B5EF4-FFF2-40B4-BE49-F238E27FC236}">
                <a16:creationId xmlns:a16="http://schemas.microsoft.com/office/drawing/2014/main" id="{453581E2-7ECB-4CB2-9698-BB26782203E3}"/>
              </a:ext>
            </a:extLst>
          </p:cNvPr>
          <p:cNvSpPr txBox="1"/>
          <p:nvPr/>
        </p:nvSpPr>
        <p:spPr>
          <a:xfrm>
            <a:off x="50241" y="4876517"/>
            <a:ext cx="2217274" cy="230832"/>
          </a:xfrm>
          <a:prstGeom prst="rect">
            <a:avLst/>
          </a:prstGeom>
          <a:noFill/>
        </p:spPr>
        <p:txBody>
          <a:bodyPr wrap="none" rtlCol="0">
            <a:spAutoFit/>
          </a:bodyPr>
          <a:lstStyle/>
          <a:p>
            <a:r>
              <a:rPr lang="en-US" sz="900" dirty="0"/>
              <a:t>*Example tokenization: </a:t>
            </a:r>
            <a:r>
              <a:rPr lang="en-US" sz="900" dirty="0" err="1"/>
              <a:t>XLNetTokenizer</a:t>
            </a:r>
            <a:endParaRPr lang="en-US" sz="900" dirty="0"/>
          </a:p>
        </p:txBody>
      </p:sp>
      <p:graphicFrame>
        <p:nvGraphicFramePr>
          <p:cNvPr id="18" name="Table 17">
            <a:extLst>
              <a:ext uri="{FF2B5EF4-FFF2-40B4-BE49-F238E27FC236}">
                <a16:creationId xmlns:a16="http://schemas.microsoft.com/office/drawing/2014/main" id="{739005F8-72B7-20FC-1F5B-851C4CDAE7C7}"/>
              </a:ext>
            </a:extLst>
          </p:cNvPr>
          <p:cNvGraphicFramePr>
            <a:graphicFrameLocks noGrp="1"/>
          </p:cNvGraphicFramePr>
          <p:nvPr/>
        </p:nvGraphicFramePr>
        <p:xfrm>
          <a:off x="5059344" y="1410414"/>
          <a:ext cx="3723265" cy="2514600"/>
        </p:xfrm>
        <a:graphic>
          <a:graphicData uri="http://schemas.openxmlformats.org/drawingml/2006/table">
            <a:tbl>
              <a:tblPr/>
              <a:tblGrid>
                <a:gridCol w="744653">
                  <a:extLst>
                    <a:ext uri="{9D8B030D-6E8A-4147-A177-3AD203B41FA5}">
                      <a16:colId xmlns:a16="http://schemas.microsoft.com/office/drawing/2014/main" val="47979148"/>
                    </a:ext>
                  </a:extLst>
                </a:gridCol>
                <a:gridCol w="744653">
                  <a:extLst>
                    <a:ext uri="{9D8B030D-6E8A-4147-A177-3AD203B41FA5}">
                      <a16:colId xmlns:a16="http://schemas.microsoft.com/office/drawing/2014/main" val="1187413543"/>
                    </a:ext>
                  </a:extLst>
                </a:gridCol>
                <a:gridCol w="744653">
                  <a:extLst>
                    <a:ext uri="{9D8B030D-6E8A-4147-A177-3AD203B41FA5}">
                      <a16:colId xmlns:a16="http://schemas.microsoft.com/office/drawing/2014/main" val="574916481"/>
                    </a:ext>
                  </a:extLst>
                </a:gridCol>
                <a:gridCol w="744653">
                  <a:extLst>
                    <a:ext uri="{9D8B030D-6E8A-4147-A177-3AD203B41FA5}">
                      <a16:colId xmlns:a16="http://schemas.microsoft.com/office/drawing/2014/main" val="3790090363"/>
                    </a:ext>
                  </a:extLst>
                </a:gridCol>
                <a:gridCol w="744653">
                  <a:extLst>
                    <a:ext uri="{9D8B030D-6E8A-4147-A177-3AD203B41FA5}">
                      <a16:colId xmlns:a16="http://schemas.microsoft.com/office/drawing/2014/main" val="3861800349"/>
                    </a:ext>
                  </a:extLst>
                </a:gridCol>
              </a:tblGrid>
              <a:tr h="0">
                <a:tc>
                  <a:txBody>
                    <a:bodyPr/>
                    <a:lstStyle/>
                    <a:p>
                      <a:pPr algn="ctr"/>
                      <a:endParaRPr lang="en-US" sz="1050" dirty="0"/>
                    </a:p>
                  </a:txBody>
                  <a:tcPr anchor="ctr"/>
                </a:tc>
                <a:tc gridSpan="4">
                  <a:txBody>
                    <a:bodyPr/>
                    <a:lstStyle/>
                    <a:p>
                      <a:pPr algn="ctr"/>
                      <a:r>
                        <a:rPr lang="en-US" sz="1050" b="1" dirty="0"/>
                        <a:t>Hidden Layer Units</a:t>
                      </a:r>
                    </a:p>
                  </a:txBody>
                  <a:tcPr anchor="ctr"/>
                </a:tc>
                <a:tc hMerge="1">
                  <a:txBody>
                    <a:bodyPr/>
                    <a:lstStyle/>
                    <a:p>
                      <a:endParaRPr lang="en-US" sz="1050" dirty="0"/>
                    </a:p>
                  </a:txBody>
                  <a:tcPr anchor="ctr"/>
                </a:tc>
                <a:tc hMerge="1">
                  <a:txBody>
                    <a:bodyPr/>
                    <a:lstStyle/>
                    <a:p>
                      <a:endParaRPr lang="en-US" sz="1050" dirty="0"/>
                    </a:p>
                  </a:txBody>
                  <a:tcPr anchor="ctr"/>
                </a:tc>
                <a:tc hMerge="1">
                  <a:txBody>
                    <a:bodyPr/>
                    <a:lstStyle/>
                    <a:p>
                      <a:endParaRPr lang="en-US" sz="1050" dirty="0"/>
                    </a:p>
                  </a:txBody>
                  <a:tcPr anchor="ctr"/>
                </a:tc>
                <a:extLst>
                  <a:ext uri="{0D108BD9-81ED-4DB2-BD59-A6C34878D82A}">
                    <a16:rowId xmlns:a16="http://schemas.microsoft.com/office/drawing/2014/main" val="2200205753"/>
                  </a:ext>
                </a:extLst>
              </a:tr>
              <a:tr h="0">
                <a:tc>
                  <a:txBody>
                    <a:bodyPr/>
                    <a:lstStyle/>
                    <a:p>
                      <a:pPr algn="ctr"/>
                      <a:r>
                        <a:rPr lang="en-US" sz="1050" b="1" dirty="0"/>
                        <a:t>Vector</a:t>
                      </a:r>
                    </a:p>
                  </a:txBody>
                  <a:tcPr anchor="ctr"/>
                </a:tc>
                <a:tc>
                  <a:txBody>
                    <a:bodyPr/>
                    <a:lstStyle/>
                    <a:p>
                      <a:pPr algn="ctr"/>
                      <a:r>
                        <a:rPr lang="en-US" sz="1050" b="1" dirty="0"/>
                        <a:t>Unit 1</a:t>
                      </a:r>
                    </a:p>
                  </a:txBody>
                  <a:tcPr anchor="ctr"/>
                </a:tc>
                <a:tc>
                  <a:txBody>
                    <a:bodyPr/>
                    <a:lstStyle/>
                    <a:p>
                      <a:pPr algn="ctr"/>
                      <a:r>
                        <a:rPr lang="en-US" sz="1050" b="1" dirty="0"/>
                        <a:t>Unit 2</a:t>
                      </a:r>
                    </a:p>
                  </a:txBody>
                  <a:tcPr anchor="ctr"/>
                </a:tc>
                <a:tc>
                  <a:txBody>
                    <a:bodyPr/>
                    <a:lstStyle/>
                    <a:p>
                      <a:pPr algn="ctr"/>
                      <a:r>
                        <a:rPr lang="en-US" sz="1050" b="1" dirty="0"/>
                        <a:t>Unit 3</a:t>
                      </a:r>
                    </a:p>
                  </a:txBody>
                  <a:tcPr anchor="ctr"/>
                </a:tc>
                <a:tc>
                  <a:txBody>
                    <a:bodyPr/>
                    <a:lstStyle/>
                    <a:p>
                      <a:pPr algn="ctr"/>
                      <a:r>
                        <a:rPr lang="en-US" sz="1050" b="1" dirty="0"/>
                        <a:t>Unit 4</a:t>
                      </a:r>
                    </a:p>
                  </a:txBody>
                  <a:tcPr anchor="ctr"/>
                </a:tc>
                <a:extLst>
                  <a:ext uri="{0D108BD9-81ED-4DB2-BD59-A6C34878D82A}">
                    <a16:rowId xmlns:a16="http://schemas.microsoft.com/office/drawing/2014/main" val="2713908738"/>
                  </a:ext>
                </a:extLst>
              </a:tr>
              <a:tr h="0">
                <a:tc>
                  <a:txBody>
                    <a:bodyPr/>
                    <a:lstStyle/>
                    <a:p>
                      <a:pPr algn="ctr"/>
                      <a:r>
                        <a:rPr lang="en-US" sz="1050" dirty="0">
                          <a:latin typeface="Consolas" panose="020B0609020204030204" pitchFamily="49" charset="0"/>
                        </a:rPr>
                        <a:t>_Have</a:t>
                      </a:r>
                    </a:p>
                  </a:txBody>
                  <a:tcPr anchor="ctr"/>
                </a:tc>
                <a:tc>
                  <a:txBody>
                    <a:bodyPr/>
                    <a:lstStyle/>
                    <a:p>
                      <a:pPr algn="ctr"/>
                      <a:r>
                        <a:rPr lang="en-US" sz="1050" dirty="0"/>
                        <a:t>0.2</a:t>
                      </a:r>
                    </a:p>
                  </a:txBody>
                  <a:tcPr anchor="ctr"/>
                </a:tc>
                <a:tc>
                  <a:txBody>
                    <a:bodyPr/>
                    <a:lstStyle/>
                    <a:p>
                      <a:pPr algn="ctr"/>
                      <a:r>
                        <a:rPr lang="en-US" sz="1050"/>
                        <a:t>-0.1</a:t>
                      </a:r>
                    </a:p>
                  </a:txBody>
                  <a:tcPr anchor="ctr"/>
                </a:tc>
                <a:tc>
                  <a:txBody>
                    <a:bodyPr/>
                    <a:lstStyle/>
                    <a:p>
                      <a:pPr algn="ctr"/>
                      <a:r>
                        <a:rPr lang="en-US" sz="1050"/>
                        <a:t>0.4</a:t>
                      </a:r>
                    </a:p>
                  </a:txBody>
                  <a:tcPr anchor="ctr"/>
                </a:tc>
                <a:tc>
                  <a:txBody>
                    <a:bodyPr/>
                    <a:lstStyle/>
                    <a:p>
                      <a:pPr algn="ctr"/>
                      <a:r>
                        <a:rPr lang="en-US" sz="1050"/>
                        <a:t>0.6</a:t>
                      </a:r>
                    </a:p>
                  </a:txBody>
                  <a:tcPr anchor="ctr"/>
                </a:tc>
                <a:extLst>
                  <a:ext uri="{0D108BD9-81ED-4DB2-BD59-A6C34878D82A}">
                    <a16:rowId xmlns:a16="http://schemas.microsoft.com/office/drawing/2014/main" val="1379165257"/>
                  </a:ext>
                </a:extLst>
              </a:tr>
              <a:tr h="0">
                <a:tc>
                  <a:txBody>
                    <a:bodyPr/>
                    <a:lstStyle/>
                    <a:p>
                      <a:pPr algn="ctr"/>
                      <a:r>
                        <a:rPr lang="en-US" sz="1050" dirty="0">
                          <a:latin typeface="Consolas" panose="020B0609020204030204" pitchFamily="49" charset="0"/>
                        </a:rPr>
                        <a:t>_you</a:t>
                      </a:r>
                    </a:p>
                  </a:txBody>
                  <a:tcPr anchor="ctr"/>
                </a:tc>
                <a:tc>
                  <a:txBody>
                    <a:bodyPr/>
                    <a:lstStyle/>
                    <a:p>
                      <a:pPr algn="ctr"/>
                      <a:r>
                        <a:rPr lang="en-US" sz="1050" dirty="0"/>
                        <a:t>-0.3</a:t>
                      </a:r>
                    </a:p>
                  </a:txBody>
                  <a:tcPr anchor="ctr"/>
                </a:tc>
                <a:tc>
                  <a:txBody>
                    <a:bodyPr/>
                    <a:lstStyle/>
                    <a:p>
                      <a:pPr algn="ctr"/>
                      <a:r>
                        <a:rPr lang="en-US" sz="1050"/>
                        <a:t>0.8</a:t>
                      </a:r>
                    </a:p>
                  </a:txBody>
                  <a:tcPr anchor="ctr"/>
                </a:tc>
                <a:tc>
                  <a:txBody>
                    <a:bodyPr/>
                    <a:lstStyle/>
                    <a:p>
                      <a:pPr algn="ctr"/>
                      <a:r>
                        <a:rPr lang="en-US" sz="1050"/>
                        <a:t>0.1</a:t>
                      </a:r>
                    </a:p>
                  </a:txBody>
                  <a:tcPr anchor="ctr"/>
                </a:tc>
                <a:tc>
                  <a:txBody>
                    <a:bodyPr/>
                    <a:lstStyle/>
                    <a:p>
                      <a:pPr algn="ctr"/>
                      <a:r>
                        <a:rPr lang="en-US" sz="1050"/>
                        <a:t>-0.2</a:t>
                      </a:r>
                    </a:p>
                  </a:txBody>
                  <a:tcPr anchor="ctr"/>
                </a:tc>
                <a:extLst>
                  <a:ext uri="{0D108BD9-81ED-4DB2-BD59-A6C34878D82A}">
                    <a16:rowId xmlns:a16="http://schemas.microsoft.com/office/drawing/2014/main" val="1033044997"/>
                  </a:ext>
                </a:extLst>
              </a:tr>
              <a:tr h="0">
                <a:tc>
                  <a:txBody>
                    <a:bodyPr/>
                    <a:lstStyle/>
                    <a:p>
                      <a:pPr algn="ctr"/>
                      <a:r>
                        <a:rPr lang="en-US" sz="1050" dirty="0">
                          <a:latin typeface="Consolas" panose="020B0609020204030204" pitchFamily="49" charset="0"/>
                        </a:rPr>
                        <a:t>_joined</a:t>
                      </a:r>
                    </a:p>
                  </a:txBody>
                  <a:tcPr anchor="ctr"/>
                </a:tc>
                <a:tc>
                  <a:txBody>
                    <a:bodyPr/>
                    <a:lstStyle/>
                    <a:p>
                      <a:pPr algn="ctr"/>
                      <a:r>
                        <a:rPr lang="en-US" sz="1050"/>
                        <a:t>0.5</a:t>
                      </a:r>
                    </a:p>
                  </a:txBody>
                  <a:tcPr anchor="ctr"/>
                </a:tc>
                <a:tc>
                  <a:txBody>
                    <a:bodyPr/>
                    <a:lstStyle/>
                    <a:p>
                      <a:pPr algn="ctr"/>
                      <a:r>
                        <a:rPr lang="en-US" sz="1050"/>
                        <a:t>-0.4</a:t>
                      </a:r>
                    </a:p>
                  </a:txBody>
                  <a:tcPr anchor="ctr"/>
                </a:tc>
                <a:tc>
                  <a:txBody>
                    <a:bodyPr/>
                    <a:lstStyle/>
                    <a:p>
                      <a:pPr algn="ctr"/>
                      <a:r>
                        <a:rPr lang="en-US" sz="1050"/>
                        <a:t>0.2</a:t>
                      </a:r>
                    </a:p>
                  </a:txBody>
                  <a:tcPr anchor="ctr"/>
                </a:tc>
                <a:tc>
                  <a:txBody>
                    <a:bodyPr/>
                    <a:lstStyle/>
                    <a:p>
                      <a:pPr algn="ctr"/>
                      <a:r>
                        <a:rPr lang="en-US" sz="1050"/>
                        <a:t>0.3</a:t>
                      </a:r>
                    </a:p>
                  </a:txBody>
                  <a:tcPr anchor="ctr"/>
                </a:tc>
                <a:extLst>
                  <a:ext uri="{0D108BD9-81ED-4DB2-BD59-A6C34878D82A}">
                    <a16:rowId xmlns:a16="http://schemas.microsoft.com/office/drawing/2014/main" val="561469673"/>
                  </a:ext>
                </a:extLst>
              </a:tr>
              <a:tr h="0">
                <a:tc>
                  <a:txBody>
                    <a:bodyPr/>
                    <a:lstStyle/>
                    <a:p>
                      <a:pPr algn="ctr"/>
                      <a:r>
                        <a:rPr lang="en-US" sz="1050" dirty="0">
                          <a:latin typeface="Consolas" panose="020B0609020204030204" pitchFamily="49" charset="0"/>
                        </a:rPr>
                        <a:t>I</a:t>
                      </a:r>
                    </a:p>
                  </a:txBody>
                  <a:tcPr anchor="ctr"/>
                </a:tc>
                <a:tc>
                  <a:txBody>
                    <a:bodyPr/>
                    <a:lstStyle/>
                    <a:p>
                      <a:pPr algn="ctr"/>
                      <a:r>
                        <a:rPr lang="en-US" sz="1050"/>
                        <a:t>-0.6</a:t>
                      </a:r>
                    </a:p>
                  </a:txBody>
                  <a:tcPr anchor="ctr"/>
                </a:tc>
                <a:tc>
                  <a:txBody>
                    <a:bodyPr/>
                    <a:lstStyle/>
                    <a:p>
                      <a:pPr algn="ctr"/>
                      <a:r>
                        <a:rPr lang="en-US" sz="1050"/>
                        <a:t>0.2</a:t>
                      </a:r>
                    </a:p>
                  </a:txBody>
                  <a:tcPr anchor="ctr"/>
                </a:tc>
                <a:tc>
                  <a:txBody>
                    <a:bodyPr/>
                    <a:lstStyle/>
                    <a:p>
                      <a:pPr algn="ctr"/>
                      <a:r>
                        <a:rPr lang="en-US" sz="1050"/>
                        <a:t>0.5</a:t>
                      </a:r>
                    </a:p>
                  </a:txBody>
                  <a:tcPr anchor="ctr"/>
                </a:tc>
                <a:tc>
                  <a:txBody>
                    <a:bodyPr/>
                    <a:lstStyle/>
                    <a:p>
                      <a:pPr algn="ctr"/>
                      <a:r>
                        <a:rPr lang="en-US" sz="1050"/>
                        <a:t>-0.1</a:t>
                      </a:r>
                    </a:p>
                  </a:txBody>
                  <a:tcPr anchor="ctr"/>
                </a:tc>
                <a:extLst>
                  <a:ext uri="{0D108BD9-81ED-4DB2-BD59-A6C34878D82A}">
                    <a16:rowId xmlns:a16="http://schemas.microsoft.com/office/drawing/2014/main" val="2537995836"/>
                  </a:ext>
                </a:extLst>
              </a:tr>
              <a:tr h="0">
                <a:tc>
                  <a:txBody>
                    <a:bodyPr/>
                    <a:lstStyle/>
                    <a:p>
                      <a:pPr algn="ctr"/>
                      <a:r>
                        <a:rPr lang="en-US" sz="1050" dirty="0">
                          <a:latin typeface="Consolas" panose="020B0609020204030204" pitchFamily="49" charset="0"/>
                        </a:rPr>
                        <a:t>STA</a:t>
                      </a:r>
                    </a:p>
                  </a:txBody>
                  <a:tcPr anchor="ctr"/>
                </a:tc>
                <a:tc>
                  <a:txBody>
                    <a:bodyPr/>
                    <a:lstStyle/>
                    <a:p>
                      <a:pPr algn="ctr"/>
                      <a:r>
                        <a:rPr lang="en-US" sz="1050" dirty="0"/>
                        <a:t>-0.4</a:t>
                      </a:r>
                    </a:p>
                  </a:txBody>
                  <a:tcPr anchor="ctr"/>
                </a:tc>
                <a:tc>
                  <a:txBody>
                    <a:bodyPr/>
                    <a:lstStyle/>
                    <a:p>
                      <a:pPr algn="ctr"/>
                      <a:r>
                        <a:rPr lang="en-US" sz="1050" dirty="0"/>
                        <a:t>0.3</a:t>
                      </a:r>
                    </a:p>
                  </a:txBody>
                  <a:tcPr anchor="ctr"/>
                </a:tc>
                <a:tc>
                  <a:txBody>
                    <a:bodyPr/>
                    <a:lstStyle/>
                    <a:p>
                      <a:pPr algn="ctr"/>
                      <a:r>
                        <a:rPr lang="en-US" sz="1050" dirty="0"/>
                        <a:t>0.4</a:t>
                      </a:r>
                    </a:p>
                  </a:txBody>
                  <a:tcPr anchor="ctr"/>
                </a:tc>
                <a:tc>
                  <a:txBody>
                    <a:bodyPr/>
                    <a:lstStyle/>
                    <a:p>
                      <a:pPr algn="ctr"/>
                      <a:r>
                        <a:rPr lang="en-US" sz="1050" dirty="0"/>
                        <a:t>0.1</a:t>
                      </a:r>
                    </a:p>
                  </a:txBody>
                  <a:tcPr anchor="ctr"/>
                </a:tc>
                <a:extLst>
                  <a:ext uri="{0D108BD9-81ED-4DB2-BD59-A6C34878D82A}">
                    <a16:rowId xmlns:a16="http://schemas.microsoft.com/office/drawing/2014/main" val="1365752727"/>
                  </a:ext>
                </a:extLst>
              </a:tr>
              <a:tr h="0">
                <a:tc>
                  <a:txBody>
                    <a:bodyPr/>
                    <a:lstStyle/>
                    <a:p>
                      <a:pPr algn="ctr"/>
                      <a:r>
                        <a:rPr lang="en-US" sz="1050" dirty="0">
                          <a:latin typeface="Consolas" panose="020B0609020204030204" pitchFamily="49" charset="0"/>
                        </a:rPr>
                        <a:t>ART</a:t>
                      </a:r>
                    </a:p>
                  </a:txBody>
                  <a:tcPr anchor="ctr"/>
                </a:tc>
                <a:tc>
                  <a:txBody>
                    <a:bodyPr/>
                    <a:lstStyle/>
                    <a:p>
                      <a:pPr algn="ctr"/>
                      <a:r>
                        <a:rPr lang="en-US" sz="1050" dirty="0"/>
                        <a:t>-0.5</a:t>
                      </a:r>
                    </a:p>
                  </a:txBody>
                  <a:tcPr anchor="ctr"/>
                </a:tc>
                <a:tc>
                  <a:txBody>
                    <a:bodyPr/>
                    <a:lstStyle/>
                    <a:p>
                      <a:pPr algn="ctr"/>
                      <a:r>
                        <a:rPr lang="en-US" sz="1050" dirty="0"/>
                        <a:t>0.2</a:t>
                      </a:r>
                    </a:p>
                  </a:txBody>
                  <a:tcPr anchor="ctr"/>
                </a:tc>
                <a:tc>
                  <a:txBody>
                    <a:bodyPr/>
                    <a:lstStyle/>
                    <a:p>
                      <a:pPr algn="ctr"/>
                      <a:r>
                        <a:rPr lang="en-US" sz="1050" dirty="0"/>
                        <a:t>0.2</a:t>
                      </a:r>
                    </a:p>
                  </a:txBody>
                  <a:tcPr anchor="ctr"/>
                </a:tc>
                <a:tc>
                  <a:txBody>
                    <a:bodyPr/>
                    <a:lstStyle/>
                    <a:p>
                      <a:pPr algn="ctr"/>
                      <a:r>
                        <a:rPr lang="en-US" sz="1050" dirty="0"/>
                        <a:t>-0.1</a:t>
                      </a:r>
                    </a:p>
                  </a:txBody>
                  <a:tcPr anchor="ctr"/>
                </a:tc>
                <a:extLst>
                  <a:ext uri="{0D108BD9-81ED-4DB2-BD59-A6C34878D82A}">
                    <a16:rowId xmlns:a16="http://schemas.microsoft.com/office/drawing/2014/main" val="1109794750"/>
                  </a:ext>
                </a:extLst>
              </a:tr>
              <a:tr h="0">
                <a:tc>
                  <a:txBody>
                    <a:bodyPr/>
                    <a:lstStyle/>
                    <a:p>
                      <a:pPr algn="ctr"/>
                      <a:r>
                        <a:rPr lang="en-US" sz="1050" dirty="0">
                          <a:latin typeface="Consolas" panose="020B0609020204030204" pitchFamily="49" charset="0"/>
                        </a:rPr>
                        <a:t>_yet</a:t>
                      </a:r>
                    </a:p>
                  </a:txBody>
                  <a:tcPr anchor="ctr"/>
                </a:tc>
                <a:tc>
                  <a:txBody>
                    <a:bodyPr/>
                    <a:lstStyle/>
                    <a:p>
                      <a:pPr algn="ctr"/>
                      <a:r>
                        <a:rPr lang="en-US" sz="1050"/>
                        <a:t>0.1</a:t>
                      </a:r>
                    </a:p>
                  </a:txBody>
                  <a:tcPr anchor="ctr"/>
                </a:tc>
                <a:tc>
                  <a:txBody>
                    <a:bodyPr/>
                    <a:lstStyle/>
                    <a:p>
                      <a:pPr algn="ctr"/>
                      <a:r>
                        <a:rPr lang="en-US" sz="1050" dirty="0"/>
                        <a:t>0.3</a:t>
                      </a:r>
                    </a:p>
                  </a:txBody>
                  <a:tcPr anchor="ctr"/>
                </a:tc>
                <a:tc>
                  <a:txBody>
                    <a:bodyPr/>
                    <a:lstStyle/>
                    <a:p>
                      <a:pPr algn="ctr"/>
                      <a:r>
                        <a:rPr lang="en-US" sz="1050"/>
                        <a:t>-0.2</a:t>
                      </a:r>
                    </a:p>
                  </a:txBody>
                  <a:tcPr anchor="ctr"/>
                </a:tc>
                <a:tc>
                  <a:txBody>
                    <a:bodyPr/>
                    <a:lstStyle/>
                    <a:p>
                      <a:pPr algn="ctr"/>
                      <a:r>
                        <a:rPr lang="en-US" sz="1050" dirty="0"/>
                        <a:t>0.4</a:t>
                      </a:r>
                    </a:p>
                  </a:txBody>
                  <a:tcPr anchor="ctr"/>
                </a:tc>
                <a:extLst>
                  <a:ext uri="{0D108BD9-81ED-4DB2-BD59-A6C34878D82A}">
                    <a16:rowId xmlns:a16="http://schemas.microsoft.com/office/drawing/2014/main" val="2435697177"/>
                  </a:ext>
                </a:extLst>
              </a:tr>
              <a:tr h="0">
                <a:tc>
                  <a:txBody>
                    <a:bodyPr/>
                    <a:lstStyle/>
                    <a:p>
                      <a:pPr algn="ctr"/>
                      <a:r>
                        <a:rPr lang="en-US" sz="1050" dirty="0">
                          <a:latin typeface="Consolas" panose="020B0609020204030204" pitchFamily="49" charset="0"/>
                        </a:rPr>
                        <a:t>?</a:t>
                      </a:r>
                    </a:p>
                  </a:txBody>
                  <a:tcPr anchor="ctr"/>
                </a:tc>
                <a:tc>
                  <a:txBody>
                    <a:bodyPr/>
                    <a:lstStyle/>
                    <a:p>
                      <a:pPr algn="ctr"/>
                      <a:r>
                        <a:rPr lang="en-US" sz="1050" dirty="0"/>
                        <a:t>0.3</a:t>
                      </a:r>
                    </a:p>
                  </a:txBody>
                  <a:tcPr anchor="ctr"/>
                </a:tc>
                <a:tc>
                  <a:txBody>
                    <a:bodyPr/>
                    <a:lstStyle/>
                    <a:p>
                      <a:pPr algn="ctr"/>
                      <a:r>
                        <a:rPr lang="en-US" sz="1050" dirty="0"/>
                        <a:t>-0.2</a:t>
                      </a:r>
                    </a:p>
                  </a:txBody>
                  <a:tcPr anchor="ctr"/>
                </a:tc>
                <a:tc>
                  <a:txBody>
                    <a:bodyPr/>
                    <a:lstStyle/>
                    <a:p>
                      <a:pPr algn="ctr"/>
                      <a:r>
                        <a:rPr lang="en-US" sz="1050" dirty="0"/>
                        <a:t>0.1</a:t>
                      </a:r>
                    </a:p>
                  </a:txBody>
                  <a:tcPr anchor="ctr"/>
                </a:tc>
                <a:tc>
                  <a:txBody>
                    <a:bodyPr/>
                    <a:lstStyle/>
                    <a:p>
                      <a:pPr algn="ctr"/>
                      <a:r>
                        <a:rPr lang="en-US" sz="1050" dirty="0"/>
                        <a:t>-0.1</a:t>
                      </a:r>
                    </a:p>
                  </a:txBody>
                  <a:tcPr anchor="ctr"/>
                </a:tc>
                <a:extLst>
                  <a:ext uri="{0D108BD9-81ED-4DB2-BD59-A6C34878D82A}">
                    <a16:rowId xmlns:a16="http://schemas.microsoft.com/office/drawing/2014/main" val="2297599770"/>
                  </a:ext>
                </a:extLst>
              </a:tr>
            </a:tbl>
          </a:graphicData>
        </a:graphic>
      </p:graphicFrame>
      <p:cxnSp>
        <p:nvCxnSpPr>
          <p:cNvPr id="19" name="Connector: Elbow 18">
            <a:extLst>
              <a:ext uri="{FF2B5EF4-FFF2-40B4-BE49-F238E27FC236}">
                <a16:creationId xmlns:a16="http://schemas.microsoft.com/office/drawing/2014/main" id="{C6E27035-8B0E-35DD-A286-BD7F01C592E9}"/>
              </a:ext>
            </a:extLst>
          </p:cNvPr>
          <p:cNvCxnSpPr>
            <a:cxnSpLocks/>
            <a:stCxn id="6" idx="2"/>
            <a:endCxn id="18" idx="2"/>
          </p:cNvCxnSpPr>
          <p:nvPr/>
        </p:nvCxnSpPr>
        <p:spPr>
          <a:xfrm rot="5400000" flipH="1" flipV="1">
            <a:off x="4936361" y="2550893"/>
            <a:ext cx="610493" cy="3358735"/>
          </a:xfrm>
          <a:prstGeom prst="bentConnector3">
            <a:avLst>
              <a:gd name="adj1" fmla="val -37445"/>
            </a:avLst>
          </a:prstGeom>
          <a:ln w="38100">
            <a:tailEnd type="triangle"/>
          </a:ln>
        </p:spPr>
        <p:style>
          <a:lnRef idx="1">
            <a:schemeClr val="accent5"/>
          </a:lnRef>
          <a:fillRef idx="0">
            <a:schemeClr val="accent5"/>
          </a:fillRef>
          <a:effectRef idx="0">
            <a:schemeClr val="accent5"/>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394854"/>
            <a:ext cx="3837000" cy="3719945"/>
          </a:xfrm>
          <a:prstGeom prst="rect">
            <a:avLst/>
          </a:prstGeom>
        </p:spPr>
        <p:txBody>
          <a:bodyPr spcFirstLastPara="1" wrap="square" lIns="91425" tIns="91425" rIns="91425" bIns="91425" anchor="ctr" anchorCtr="0">
            <a:noAutofit/>
          </a:bodyPr>
          <a:lstStyle/>
          <a:p>
            <a:pPr marL="0" indent="0">
              <a:spcBef>
                <a:spcPts val="1600"/>
              </a:spcBef>
              <a:buNone/>
            </a:pPr>
            <a:r>
              <a:rPr lang="en-US" sz="1400" b="1" dirty="0"/>
              <a:t>Machine Learning Options in the Cloud</a:t>
            </a:r>
          </a:p>
          <a:p>
            <a:pPr marL="0" indent="0">
              <a:spcBef>
                <a:spcPts val="1600"/>
              </a:spcBef>
              <a:buNone/>
            </a:pPr>
            <a:r>
              <a:rPr lang="en-US" sz="1400" b="1" dirty="0"/>
              <a:t>Azure Machine Learning Studio</a:t>
            </a:r>
          </a:p>
          <a:p>
            <a:pPr marL="285750" indent="-285750">
              <a:spcBef>
                <a:spcPts val="1600"/>
              </a:spcBef>
              <a:buSzPct val="100000"/>
            </a:pPr>
            <a:r>
              <a:rPr lang="en-US" sz="1400" b="1" dirty="0" err="1"/>
              <a:t>AutoML</a:t>
            </a:r>
            <a:endParaRPr lang="en-US" sz="1400" b="1" dirty="0"/>
          </a:p>
          <a:p>
            <a:pPr marL="0" indent="0">
              <a:spcBef>
                <a:spcPts val="1600"/>
              </a:spcBef>
              <a:buNone/>
            </a:pPr>
            <a:r>
              <a:rPr lang="en-US" sz="1400" b="1" dirty="0"/>
              <a:t>Azure AI Studio</a:t>
            </a:r>
          </a:p>
          <a:p>
            <a:pPr marL="285750" indent="-285750">
              <a:spcBef>
                <a:spcPts val="1600"/>
              </a:spcBef>
            </a:pPr>
            <a:r>
              <a:rPr lang="en-US" sz="1400" b="1" dirty="0"/>
              <a:t>Open-Source Models vs. OpenAI</a:t>
            </a:r>
          </a:p>
          <a:p>
            <a:pPr marL="0" indent="0">
              <a:spcBef>
                <a:spcPts val="1600"/>
              </a:spcBef>
              <a:buNone/>
            </a:pPr>
            <a:endParaRPr lang="en-US" sz="1400" b="1" dirty="0"/>
          </a:p>
          <a:p>
            <a:pPr marL="0" indent="0">
              <a:buNone/>
            </a:pPr>
            <a:r>
              <a:rPr lang="en-US" sz="1400" b="1" dirty="0"/>
              <a:t>Cognitive Services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45" name="TextBox 44">
            <a:extLst>
              <a:ext uri="{FF2B5EF4-FFF2-40B4-BE49-F238E27FC236}">
                <a16:creationId xmlns:a16="http://schemas.microsoft.com/office/drawing/2014/main" id="{85A91742-419D-12F7-FB73-72FB4462FE90}"/>
              </a:ext>
            </a:extLst>
          </p:cNvPr>
          <p:cNvSpPr txBox="1"/>
          <p:nvPr/>
        </p:nvSpPr>
        <p:spPr>
          <a:xfrm>
            <a:off x="4673600" y="1399046"/>
            <a:ext cx="4063793" cy="307777"/>
          </a:xfrm>
          <a:prstGeom prst="rect">
            <a:avLst/>
          </a:prstGeom>
          <a:noFill/>
        </p:spPr>
        <p:txBody>
          <a:bodyPr wrap="square" rtlCol="0">
            <a:spAutoFit/>
          </a:bodyPr>
          <a:lstStyle/>
          <a:p>
            <a:pPr algn="ctr"/>
            <a:r>
              <a:rPr lang="en-US" dirty="0">
                <a:solidFill>
                  <a:schemeClr val="accent5"/>
                </a:solidFill>
              </a:rPr>
              <a:t>In this talk I learned a lot about LLMs in class</a:t>
            </a:r>
          </a:p>
        </p:txBody>
      </p:sp>
      <p:sp>
        <p:nvSpPr>
          <p:cNvPr id="46" name="Rectangle 45">
            <a:extLst>
              <a:ext uri="{FF2B5EF4-FFF2-40B4-BE49-F238E27FC236}">
                <a16:creationId xmlns:a16="http://schemas.microsoft.com/office/drawing/2014/main" id="{03B71E15-46C0-A4A4-CB39-142BE76769C1}"/>
              </a:ext>
            </a:extLst>
          </p:cNvPr>
          <p:cNvSpPr/>
          <p:nvPr/>
        </p:nvSpPr>
        <p:spPr>
          <a:xfrm>
            <a:off x="4871887" y="1416151"/>
            <a:ext cx="222250"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Google Shape;98;p18"/>
          <p:cNvSpPr txBox="1">
            <a:spLocks noGrp="1"/>
          </p:cNvSpPr>
          <p:nvPr>
            <p:ph type="title"/>
          </p:nvPr>
        </p:nvSpPr>
        <p:spPr>
          <a:xfrm>
            <a:off x="311700" y="445025"/>
            <a:ext cx="8552900" cy="6234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solidFill>
                  <a:schemeClr val="bg2"/>
                </a:solidFill>
              </a:rPr>
              <a:t>Transformers and Attention</a:t>
            </a:r>
            <a:endParaRPr dirty="0">
              <a:solidFill>
                <a:schemeClr val="bg2"/>
              </a:solidFill>
            </a:endParaRPr>
          </a:p>
        </p:txBody>
      </p:sp>
      <p:pic>
        <p:nvPicPr>
          <p:cNvPr id="11" name="Picture 10" descr="A screenshot of a math problem&#10;&#10;Description automatically generated">
            <a:extLst>
              <a:ext uri="{FF2B5EF4-FFF2-40B4-BE49-F238E27FC236}">
                <a16:creationId xmlns:a16="http://schemas.microsoft.com/office/drawing/2014/main" id="{43CA68ED-1F7B-D9BA-1544-B69C35963E48}"/>
              </a:ext>
            </a:extLst>
          </p:cNvPr>
          <p:cNvPicPr>
            <a:picLocks noChangeAspect="1"/>
          </p:cNvPicPr>
          <p:nvPr/>
        </p:nvPicPr>
        <p:blipFill rotWithShape="1">
          <a:blip r:embed="rId3"/>
          <a:srcRect r="73846"/>
          <a:stretch/>
        </p:blipFill>
        <p:spPr>
          <a:xfrm>
            <a:off x="243101" y="1191542"/>
            <a:ext cx="1713335" cy="3107995"/>
          </a:xfrm>
          <a:prstGeom prst="rect">
            <a:avLst/>
          </a:prstGeom>
        </p:spPr>
      </p:pic>
      <p:sp>
        <p:nvSpPr>
          <p:cNvPr id="12" name="TextBox 11">
            <a:extLst>
              <a:ext uri="{FF2B5EF4-FFF2-40B4-BE49-F238E27FC236}">
                <a16:creationId xmlns:a16="http://schemas.microsoft.com/office/drawing/2014/main" id="{D865B197-F108-D2BE-3816-96F775F418C0}"/>
              </a:ext>
            </a:extLst>
          </p:cNvPr>
          <p:cNvSpPr txBox="1"/>
          <p:nvPr/>
        </p:nvSpPr>
        <p:spPr>
          <a:xfrm>
            <a:off x="1956436" y="3991760"/>
            <a:ext cx="1346982" cy="307777"/>
          </a:xfrm>
          <a:prstGeom prst="rect">
            <a:avLst/>
          </a:prstGeom>
          <a:noFill/>
        </p:spPr>
        <p:txBody>
          <a:bodyPr wrap="square" rtlCol="0">
            <a:spAutoFit/>
          </a:bodyPr>
          <a:lstStyle/>
          <a:p>
            <a:r>
              <a:rPr lang="en-US" dirty="0"/>
              <a:t>⬅Input tokens</a:t>
            </a:r>
          </a:p>
        </p:txBody>
      </p:sp>
      <p:sp>
        <p:nvSpPr>
          <p:cNvPr id="13" name="TextBox 12">
            <a:extLst>
              <a:ext uri="{FF2B5EF4-FFF2-40B4-BE49-F238E27FC236}">
                <a16:creationId xmlns:a16="http://schemas.microsoft.com/office/drawing/2014/main" id="{6F6890F8-4309-DBEE-83F7-5AB49DFF8D27}"/>
              </a:ext>
            </a:extLst>
          </p:cNvPr>
          <p:cNvSpPr txBox="1"/>
          <p:nvPr/>
        </p:nvSpPr>
        <p:spPr>
          <a:xfrm>
            <a:off x="1956436" y="2943382"/>
            <a:ext cx="1673552" cy="307777"/>
          </a:xfrm>
          <a:prstGeom prst="rect">
            <a:avLst/>
          </a:prstGeom>
          <a:noFill/>
        </p:spPr>
        <p:txBody>
          <a:bodyPr wrap="square" rtlCol="0">
            <a:spAutoFit/>
          </a:bodyPr>
          <a:lstStyle/>
          <a:p>
            <a:r>
              <a:rPr lang="en-US" dirty="0"/>
              <a:t>⬅Attention heads</a:t>
            </a:r>
          </a:p>
        </p:txBody>
      </p:sp>
      <p:sp>
        <p:nvSpPr>
          <p:cNvPr id="14" name="TextBox 13">
            <a:extLst>
              <a:ext uri="{FF2B5EF4-FFF2-40B4-BE49-F238E27FC236}">
                <a16:creationId xmlns:a16="http://schemas.microsoft.com/office/drawing/2014/main" id="{58CCC68A-8077-2F0A-7CC5-98436B5CFC6E}"/>
              </a:ext>
            </a:extLst>
          </p:cNvPr>
          <p:cNvSpPr txBox="1"/>
          <p:nvPr/>
        </p:nvSpPr>
        <p:spPr>
          <a:xfrm>
            <a:off x="1956435" y="2265304"/>
            <a:ext cx="2179955" cy="523220"/>
          </a:xfrm>
          <a:prstGeom prst="rect">
            <a:avLst/>
          </a:prstGeom>
          <a:noFill/>
        </p:spPr>
        <p:txBody>
          <a:bodyPr wrap="square" rtlCol="0">
            <a:spAutoFit/>
          </a:bodyPr>
          <a:lstStyle/>
          <a:p>
            <a:r>
              <a:rPr lang="en-US" dirty="0"/>
              <a:t>⬅Neural network layers</a:t>
            </a:r>
          </a:p>
          <a:p>
            <a:pPr algn="ctr"/>
            <a:r>
              <a:rPr lang="en-US" dirty="0"/>
              <a:t>(with weights)</a:t>
            </a:r>
          </a:p>
        </p:txBody>
      </p:sp>
      <p:sp>
        <p:nvSpPr>
          <p:cNvPr id="15" name="TextBox 14">
            <a:extLst>
              <a:ext uri="{FF2B5EF4-FFF2-40B4-BE49-F238E27FC236}">
                <a16:creationId xmlns:a16="http://schemas.microsoft.com/office/drawing/2014/main" id="{ED3067B2-9C78-57C2-4B25-7A761F231EE6}"/>
              </a:ext>
            </a:extLst>
          </p:cNvPr>
          <p:cNvSpPr txBox="1"/>
          <p:nvPr/>
        </p:nvSpPr>
        <p:spPr>
          <a:xfrm>
            <a:off x="1956435" y="1370814"/>
            <a:ext cx="2256357" cy="307777"/>
          </a:xfrm>
          <a:prstGeom prst="rect">
            <a:avLst/>
          </a:prstGeom>
          <a:noFill/>
        </p:spPr>
        <p:txBody>
          <a:bodyPr wrap="square" rtlCol="0">
            <a:spAutoFit/>
          </a:bodyPr>
          <a:lstStyle/>
          <a:p>
            <a:r>
              <a:rPr lang="en-US" dirty="0"/>
              <a:t>⬅Convert back to tokens</a:t>
            </a:r>
          </a:p>
        </p:txBody>
      </p:sp>
      <p:graphicFrame>
        <p:nvGraphicFramePr>
          <p:cNvPr id="43" name="Table 42">
            <a:extLst>
              <a:ext uri="{FF2B5EF4-FFF2-40B4-BE49-F238E27FC236}">
                <a16:creationId xmlns:a16="http://schemas.microsoft.com/office/drawing/2014/main" id="{24238A0B-67A1-B15F-66CC-55522979F128}"/>
              </a:ext>
            </a:extLst>
          </p:cNvPr>
          <p:cNvGraphicFramePr>
            <a:graphicFrameLocks noGrp="1"/>
          </p:cNvGraphicFramePr>
          <p:nvPr>
            <p:extLst>
              <p:ext uri="{D42A27DB-BD31-4B8C-83A1-F6EECF244321}">
                <p14:modId xmlns:p14="http://schemas.microsoft.com/office/powerpoint/2010/main" val="782284331"/>
              </p:ext>
            </p:extLst>
          </p:nvPr>
        </p:nvGraphicFramePr>
        <p:xfrm>
          <a:off x="3972802" y="2394120"/>
          <a:ext cx="5128645" cy="2295525"/>
        </p:xfrm>
        <a:graphic>
          <a:graphicData uri="http://schemas.openxmlformats.org/drawingml/2006/table">
            <a:tbl>
              <a:tblPr/>
              <a:tblGrid>
                <a:gridCol w="704850">
                  <a:extLst>
                    <a:ext uri="{9D8B030D-6E8A-4147-A177-3AD203B41FA5}">
                      <a16:colId xmlns:a16="http://schemas.microsoft.com/office/drawing/2014/main" val="2711282141"/>
                    </a:ext>
                  </a:extLst>
                </a:gridCol>
                <a:gridCol w="330998">
                  <a:extLst>
                    <a:ext uri="{9D8B030D-6E8A-4147-A177-3AD203B41FA5}">
                      <a16:colId xmlns:a16="http://schemas.microsoft.com/office/drawing/2014/main" val="2448895099"/>
                    </a:ext>
                  </a:extLst>
                </a:gridCol>
                <a:gridCol w="330998">
                  <a:extLst>
                    <a:ext uri="{9D8B030D-6E8A-4147-A177-3AD203B41FA5}">
                      <a16:colId xmlns:a16="http://schemas.microsoft.com/office/drawing/2014/main" val="879131947"/>
                    </a:ext>
                  </a:extLst>
                </a:gridCol>
                <a:gridCol w="330998">
                  <a:extLst>
                    <a:ext uri="{9D8B030D-6E8A-4147-A177-3AD203B41FA5}">
                      <a16:colId xmlns:a16="http://schemas.microsoft.com/office/drawing/2014/main" val="1052879637"/>
                    </a:ext>
                  </a:extLst>
                </a:gridCol>
                <a:gridCol w="400050">
                  <a:extLst>
                    <a:ext uri="{9D8B030D-6E8A-4147-A177-3AD203B41FA5}">
                      <a16:colId xmlns:a16="http://schemas.microsoft.com/office/drawing/2014/main" val="666486326"/>
                    </a:ext>
                  </a:extLst>
                </a:gridCol>
                <a:gridCol w="628650">
                  <a:extLst>
                    <a:ext uri="{9D8B030D-6E8A-4147-A177-3AD203B41FA5}">
                      <a16:colId xmlns:a16="http://schemas.microsoft.com/office/drawing/2014/main" val="1823935510"/>
                    </a:ext>
                  </a:extLst>
                </a:gridCol>
                <a:gridCol w="330998">
                  <a:extLst>
                    <a:ext uri="{9D8B030D-6E8A-4147-A177-3AD203B41FA5}">
                      <a16:colId xmlns:a16="http://schemas.microsoft.com/office/drawing/2014/main" val="2738276079"/>
                    </a:ext>
                  </a:extLst>
                </a:gridCol>
                <a:gridCol w="330998">
                  <a:extLst>
                    <a:ext uri="{9D8B030D-6E8A-4147-A177-3AD203B41FA5}">
                      <a16:colId xmlns:a16="http://schemas.microsoft.com/office/drawing/2014/main" val="2794916269"/>
                    </a:ext>
                  </a:extLst>
                </a:gridCol>
                <a:gridCol w="406655">
                  <a:extLst>
                    <a:ext uri="{9D8B030D-6E8A-4147-A177-3AD203B41FA5}">
                      <a16:colId xmlns:a16="http://schemas.microsoft.com/office/drawing/2014/main" val="3369053091"/>
                    </a:ext>
                  </a:extLst>
                </a:gridCol>
                <a:gridCol w="368827">
                  <a:extLst>
                    <a:ext uri="{9D8B030D-6E8A-4147-A177-3AD203B41FA5}">
                      <a16:colId xmlns:a16="http://schemas.microsoft.com/office/drawing/2014/main" val="3754381062"/>
                    </a:ext>
                  </a:extLst>
                </a:gridCol>
                <a:gridCol w="330998">
                  <a:extLst>
                    <a:ext uri="{9D8B030D-6E8A-4147-A177-3AD203B41FA5}">
                      <a16:colId xmlns:a16="http://schemas.microsoft.com/office/drawing/2014/main" val="441060184"/>
                    </a:ext>
                  </a:extLst>
                </a:gridCol>
                <a:gridCol w="633625">
                  <a:extLst>
                    <a:ext uri="{9D8B030D-6E8A-4147-A177-3AD203B41FA5}">
                      <a16:colId xmlns:a16="http://schemas.microsoft.com/office/drawing/2014/main" val="1301659019"/>
                    </a:ext>
                  </a:extLst>
                </a:gridCol>
              </a:tblGrid>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 </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this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talk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dirty="0">
                          <a:solidFill>
                            <a:srgbClr val="000000"/>
                          </a:solidFill>
                          <a:effectLst/>
                          <a:highlight>
                            <a:srgbClr val="FFFFFF"/>
                          </a:highlight>
                          <a:latin typeface="Consolas" panose="020B0609020204030204" pitchFamily="49" charset="0"/>
                        </a:rPr>
                        <a:t>learned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dirty="0">
                          <a:solidFill>
                            <a:srgbClr val="000000"/>
                          </a:solidFill>
                          <a:effectLst/>
                          <a:highlight>
                            <a:srgbClr val="FFFFFF"/>
                          </a:highlight>
                          <a:latin typeface="Consolas" panose="020B0609020204030204" pitchFamily="49" charset="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lot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about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LLMs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dirty="0">
                          <a:solidFill>
                            <a:srgbClr val="000000"/>
                          </a:solidFill>
                          <a:effectLst/>
                          <a:highlight>
                            <a:srgbClr val="FFFFFF"/>
                          </a:highlight>
                          <a:latin typeface="Consolas" panose="020B0609020204030204" pitchFamily="49" charset="0"/>
                        </a:rPr>
                        <a:t>class</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93362844"/>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In</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dirty="0">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dirty="0">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1151019871"/>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this</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1782599654"/>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talk</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3642336424"/>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dirty="0">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8696B"/>
                          </a:highlight>
                          <a:latin typeface="Consolas" panose="020B0609020204030204" pitchFamily="49" charset="0"/>
                        </a:rPr>
                        <a:t>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100" b="0" i="0" u="none" strike="noStrike">
                          <a:solidFill>
                            <a:srgbClr val="000000"/>
                          </a:solidFill>
                          <a:effectLst/>
                          <a:highlight>
                            <a:srgbClr val="FAB3B5"/>
                          </a:highlight>
                          <a:latin typeface="Consolas" panose="020B0609020204030204" pitchFamily="49" charset="0"/>
                        </a:rPr>
                        <a:t>0.15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3B5"/>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820830601"/>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learned</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AB3B5"/>
                          </a:highlight>
                          <a:latin typeface="Consolas" panose="020B0609020204030204" pitchFamily="49" charset="0"/>
                        </a:rPr>
                        <a:t>0.15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3B5"/>
                    </a:solidFill>
                  </a:tcPr>
                </a:tc>
                <a:tc>
                  <a:txBody>
                    <a:bodyPr/>
                    <a:lstStyle/>
                    <a:p>
                      <a:pPr algn="ctr" fontAlgn="ctr"/>
                      <a:r>
                        <a:rPr lang="en-US" sz="1100" b="0" i="0" u="none" strike="noStrike">
                          <a:solidFill>
                            <a:srgbClr val="000000"/>
                          </a:solidFill>
                          <a:effectLst/>
                          <a:highlight>
                            <a:srgbClr val="F8696B"/>
                          </a:highlight>
                          <a:latin typeface="Consolas" panose="020B0609020204030204" pitchFamily="49" charset="0"/>
                        </a:rPr>
                        <a:t>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2349013809"/>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a</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8696B"/>
                          </a:highlight>
                          <a:latin typeface="Consolas" panose="020B0609020204030204" pitchFamily="49" charset="0"/>
                        </a:rPr>
                        <a:t>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100" b="0" i="0" u="none" strike="noStrike">
                          <a:solidFill>
                            <a:srgbClr val="000000"/>
                          </a:solidFill>
                          <a:effectLst/>
                          <a:highlight>
                            <a:srgbClr val="FAB3B5"/>
                          </a:highlight>
                          <a:latin typeface="Consolas" panose="020B0609020204030204" pitchFamily="49" charset="0"/>
                        </a:rPr>
                        <a:t>0.15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3B5"/>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3599565589"/>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lot</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AB3B5"/>
                          </a:highlight>
                          <a:latin typeface="Consolas" panose="020B0609020204030204" pitchFamily="49" charset="0"/>
                        </a:rPr>
                        <a:t>0.15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3B5"/>
                    </a:solidFill>
                  </a:tcPr>
                </a:tc>
                <a:tc>
                  <a:txBody>
                    <a:bodyPr/>
                    <a:lstStyle/>
                    <a:p>
                      <a:pPr algn="ctr" fontAlgn="ctr"/>
                      <a:r>
                        <a:rPr lang="en-US" sz="1100" b="0" i="0" u="none" strike="noStrike">
                          <a:solidFill>
                            <a:srgbClr val="000000"/>
                          </a:solidFill>
                          <a:effectLst/>
                          <a:highlight>
                            <a:srgbClr val="F8696B"/>
                          </a:highlight>
                          <a:latin typeface="Consolas" panose="020B0609020204030204" pitchFamily="49" charset="0"/>
                        </a:rPr>
                        <a:t>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3701162009"/>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about</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4019450694"/>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LLMs</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3947809396"/>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in</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1719877499"/>
                  </a:ext>
                </a:extLst>
              </a:tr>
              <a:tr h="200025">
                <a:tc>
                  <a:txBody>
                    <a:bodyPr/>
                    <a:lstStyle/>
                    <a:p>
                      <a:pPr algn="ctr" fontAlgn="ctr"/>
                      <a:r>
                        <a:rPr lang="en-US" sz="1100" b="1" i="0" u="none" strike="noStrike" dirty="0">
                          <a:solidFill>
                            <a:srgbClr val="000000"/>
                          </a:solidFill>
                          <a:effectLst/>
                          <a:highlight>
                            <a:srgbClr val="FFFFFF"/>
                          </a:highlight>
                          <a:latin typeface="Consolas" panose="020B0609020204030204" pitchFamily="49" charset="0"/>
                        </a:rPr>
                        <a:t>class</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dirty="0">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dirty="0">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2469510468"/>
                  </a:ext>
                </a:extLst>
              </a:tr>
            </a:tbl>
          </a:graphicData>
        </a:graphic>
      </p:graphicFrame>
      <p:sp>
        <p:nvSpPr>
          <p:cNvPr id="47" name="Rectangle 46">
            <a:extLst>
              <a:ext uri="{FF2B5EF4-FFF2-40B4-BE49-F238E27FC236}">
                <a16:creationId xmlns:a16="http://schemas.microsoft.com/office/drawing/2014/main" id="{2EA96D20-2D90-9FD3-43DC-187D973AB170}"/>
              </a:ext>
            </a:extLst>
          </p:cNvPr>
          <p:cNvSpPr/>
          <p:nvPr/>
        </p:nvSpPr>
        <p:spPr>
          <a:xfrm>
            <a:off x="5100271" y="1416151"/>
            <a:ext cx="327600"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AA4E72B-DDB5-090B-D6A5-DE73566660F5}"/>
              </a:ext>
            </a:extLst>
          </p:cNvPr>
          <p:cNvSpPr/>
          <p:nvPr/>
        </p:nvSpPr>
        <p:spPr>
          <a:xfrm>
            <a:off x="5427871" y="1416150"/>
            <a:ext cx="309562"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9" name="Rectangle 48">
            <a:extLst>
              <a:ext uri="{FF2B5EF4-FFF2-40B4-BE49-F238E27FC236}">
                <a16:creationId xmlns:a16="http://schemas.microsoft.com/office/drawing/2014/main" id="{9BE33F34-1B3F-76A9-8BB9-DB7671672AE9}"/>
              </a:ext>
            </a:extLst>
          </p:cNvPr>
          <p:cNvSpPr/>
          <p:nvPr/>
        </p:nvSpPr>
        <p:spPr>
          <a:xfrm>
            <a:off x="5745587" y="1416150"/>
            <a:ext cx="119571"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5B4DE533-6870-C5FB-3B82-BA971FBABA9B}"/>
              </a:ext>
            </a:extLst>
          </p:cNvPr>
          <p:cNvSpPr/>
          <p:nvPr/>
        </p:nvSpPr>
        <p:spPr>
          <a:xfrm>
            <a:off x="5876196" y="1416150"/>
            <a:ext cx="582755"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85D2966-66D3-6D35-EA8C-FC47C11384C6}"/>
              </a:ext>
            </a:extLst>
          </p:cNvPr>
          <p:cNvSpPr/>
          <p:nvPr/>
        </p:nvSpPr>
        <p:spPr>
          <a:xfrm>
            <a:off x="6469989" y="1416150"/>
            <a:ext cx="165175"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5CFED779-DBD2-F720-7CC8-B6DA9C4E0166}"/>
              </a:ext>
            </a:extLst>
          </p:cNvPr>
          <p:cNvSpPr/>
          <p:nvPr/>
        </p:nvSpPr>
        <p:spPr>
          <a:xfrm>
            <a:off x="6646203" y="1416150"/>
            <a:ext cx="212800"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70FCCB7-B033-5F25-9EF9-651537C47D6D}"/>
              </a:ext>
            </a:extLst>
          </p:cNvPr>
          <p:cNvSpPr/>
          <p:nvPr/>
        </p:nvSpPr>
        <p:spPr>
          <a:xfrm>
            <a:off x="6870042" y="1416150"/>
            <a:ext cx="482831"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089D95E-DD2C-CAEC-FACB-F6835957B185}"/>
              </a:ext>
            </a:extLst>
          </p:cNvPr>
          <p:cNvSpPr/>
          <p:nvPr/>
        </p:nvSpPr>
        <p:spPr>
          <a:xfrm>
            <a:off x="7363913" y="1416150"/>
            <a:ext cx="480368"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150AA9D-3999-E266-2F2A-9FF74A2544A8}"/>
              </a:ext>
            </a:extLst>
          </p:cNvPr>
          <p:cNvSpPr/>
          <p:nvPr/>
        </p:nvSpPr>
        <p:spPr>
          <a:xfrm>
            <a:off x="7855322" y="1416150"/>
            <a:ext cx="182400"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62CD0115-40AF-BEC9-7BE4-B297AD6ED761}"/>
              </a:ext>
            </a:extLst>
          </p:cNvPr>
          <p:cNvSpPr/>
          <p:nvPr/>
        </p:nvSpPr>
        <p:spPr>
          <a:xfrm>
            <a:off x="8052717" y="1416150"/>
            <a:ext cx="728665"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Connector: Elbow 65">
            <a:extLst>
              <a:ext uri="{FF2B5EF4-FFF2-40B4-BE49-F238E27FC236}">
                <a16:creationId xmlns:a16="http://schemas.microsoft.com/office/drawing/2014/main" id="{AE8DA159-605A-2E45-7268-01C87512CA77}"/>
              </a:ext>
            </a:extLst>
          </p:cNvPr>
          <p:cNvCxnSpPr>
            <a:cxnSpLocks/>
            <a:stCxn id="49" idx="2"/>
            <a:endCxn id="50" idx="2"/>
          </p:cNvCxnSpPr>
          <p:nvPr/>
        </p:nvCxnSpPr>
        <p:spPr>
          <a:xfrm rot="16200000" flipH="1">
            <a:off x="5986473" y="1519373"/>
            <a:ext cx="12700" cy="362201"/>
          </a:xfrm>
          <a:prstGeom prst="bentConnector3">
            <a:avLst>
              <a:gd name="adj1" fmla="val 1800000"/>
            </a:avLst>
          </a:prstGeom>
          <a:ln>
            <a:solidFill>
              <a:srgbClr val="F8696B"/>
            </a:solidFill>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1298FB5C-A789-5350-8331-A0B97163943F}"/>
              </a:ext>
            </a:extLst>
          </p:cNvPr>
          <p:cNvCxnSpPr>
            <a:cxnSpLocks/>
            <a:stCxn id="51" idx="2"/>
            <a:endCxn id="52" idx="2"/>
          </p:cNvCxnSpPr>
          <p:nvPr/>
        </p:nvCxnSpPr>
        <p:spPr>
          <a:xfrm rot="16200000" flipH="1">
            <a:off x="6652590" y="1600461"/>
            <a:ext cx="12700" cy="200026"/>
          </a:xfrm>
          <a:prstGeom prst="bentConnector3">
            <a:avLst>
              <a:gd name="adj1" fmla="val 1800000"/>
            </a:avLst>
          </a:prstGeom>
          <a:ln>
            <a:solidFill>
              <a:srgbClr val="F8696B"/>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77F425A9-BB07-FDF1-96F0-5FCF206FA0A4}"/>
              </a:ext>
            </a:extLst>
          </p:cNvPr>
          <p:cNvCxnSpPr>
            <a:cxnSpLocks/>
            <a:stCxn id="54" idx="2"/>
            <a:endCxn id="56" idx="2"/>
          </p:cNvCxnSpPr>
          <p:nvPr/>
        </p:nvCxnSpPr>
        <p:spPr>
          <a:xfrm rot="16200000" flipH="1">
            <a:off x="8010573" y="1293997"/>
            <a:ext cx="12700" cy="812953"/>
          </a:xfrm>
          <a:prstGeom prst="bentConnector3">
            <a:avLst>
              <a:gd name="adj1" fmla="val 18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9B974FBC-5CD2-DA4A-EEDC-9BB719B9FCCA}"/>
              </a:ext>
            </a:extLst>
          </p:cNvPr>
          <p:cNvCxnSpPr>
            <a:cxnSpLocks/>
            <a:stCxn id="49" idx="2"/>
            <a:endCxn id="55" idx="2"/>
          </p:cNvCxnSpPr>
          <p:nvPr/>
        </p:nvCxnSpPr>
        <p:spPr>
          <a:xfrm rot="16200000" flipH="1">
            <a:off x="6875947" y="629899"/>
            <a:ext cx="12700" cy="2141149"/>
          </a:xfrm>
          <a:prstGeom prst="bentConnector3">
            <a:avLst>
              <a:gd name="adj1" fmla="val 2775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DD55434A-AA80-6E15-F78D-897B49C65C72}"/>
              </a:ext>
            </a:extLst>
          </p:cNvPr>
          <p:cNvCxnSpPr>
            <a:cxnSpLocks/>
            <a:stCxn id="49" idx="2"/>
            <a:endCxn id="56" idx="2"/>
          </p:cNvCxnSpPr>
          <p:nvPr/>
        </p:nvCxnSpPr>
        <p:spPr>
          <a:xfrm rot="16200000" flipH="1">
            <a:off x="7111211" y="394635"/>
            <a:ext cx="12700" cy="2611677"/>
          </a:xfrm>
          <a:prstGeom prst="bentConnector3">
            <a:avLst>
              <a:gd name="adj1" fmla="val 2374953"/>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E5A4FB78-3C54-61E1-85B9-FD1EE069F1EC}"/>
              </a:ext>
            </a:extLst>
          </p:cNvPr>
          <p:cNvCxnSpPr>
            <a:cxnSpLocks/>
            <a:stCxn id="54" idx="2"/>
            <a:endCxn id="55" idx="2"/>
          </p:cNvCxnSpPr>
          <p:nvPr/>
        </p:nvCxnSpPr>
        <p:spPr>
          <a:xfrm rot="16200000" flipH="1">
            <a:off x="7775309" y="1529261"/>
            <a:ext cx="12700" cy="342425"/>
          </a:xfrm>
          <a:prstGeom prst="bentConnector3">
            <a:avLst>
              <a:gd name="adj1" fmla="val 18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or: Elbow 106">
            <a:extLst>
              <a:ext uri="{FF2B5EF4-FFF2-40B4-BE49-F238E27FC236}">
                <a16:creationId xmlns:a16="http://schemas.microsoft.com/office/drawing/2014/main" id="{F45399FB-259C-71C7-E831-34386DAD8D16}"/>
              </a:ext>
            </a:extLst>
          </p:cNvPr>
          <p:cNvCxnSpPr>
            <a:cxnSpLocks/>
            <a:stCxn id="46" idx="0"/>
            <a:endCxn id="49" idx="0"/>
          </p:cNvCxnSpPr>
          <p:nvPr/>
        </p:nvCxnSpPr>
        <p:spPr>
          <a:xfrm rot="5400000" flipH="1" flipV="1">
            <a:off x="5394192" y="1004971"/>
            <a:ext cx="1" cy="822361"/>
          </a:xfrm>
          <a:prstGeom prst="bentConnector3">
            <a:avLst>
              <a:gd name="adj1" fmla="val 228601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2281CACB-452D-F697-1612-3DA5F7AA3460}"/>
              </a:ext>
            </a:extLst>
          </p:cNvPr>
          <p:cNvCxnSpPr>
            <a:cxnSpLocks/>
            <a:stCxn id="46" idx="0"/>
            <a:endCxn id="50" idx="0"/>
          </p:cNvCxnSpPr>
          <p:nvPr/>
        </p:nvCxnSpPr>
        <p:spPr>
          <a:xfrm rot="5400000" flipH="1" flipV="1">
            <a:off x="5575293" y="823870"/>
            <a:ext cx="1" cy="1184562"/>
          </a:xfrm>
          <a:prstGeom prst="bentConnector3">
            <a:avLst>
              <a:gd name="adj1" fmla="val 228601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06572682-29E5-FB65-D15A-80DC44E8757D}"/>
              </a:ext>
            </a:extLst>
          </p:cNvPr>
          <p:cNvCxnSpPr>
            <a:cxnSpLocks/>
            <a:stCxn id="46" idx="0"/>
            <a:endCxn id="51" idx="0"/>
          </p:cNvCxnSpPr>
          <p:nvPr/>
        </p:nvCxnSpPr>
        <p:spPr>
          <a:xfrm rot="5400000" flipH="1" flipV="1">
            <a:off x="5767794" y="631369"/>
            <a:ext cx="1" cy="1569565"/>
          </a:xfrm>
          <a:prstGeom prst="bentConnector3">
            <a:avLst>
              <a:gd name="adj1" fmla="val 228601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F4FFFEB0-93DF-C240-76D1-F6C4B901AF82}"/>
              </a:ext>
            </a:extLst>
          </p:cNvPr>
          <p:cNvCxnSpPr>
            <a:cxnSpLocks/>
            <a:stCxn id="46" idx="0"/>
            <a:endCxn id="52" idx="0"/>
          </p:cNvCxnSpPr>
          <p:nvPr/>
        </p:nvCxnSpPr>
        <p:spPr>
          <a:xfrm rot="5400000" flipH="1" flipV="1">
            <a:off x="5867807" y="531356"/>
            <a:ext cx="1" cy="1769591"/>
          </a:xfrm>
          <a:prstGeom prst="bentConnector3">
            <a:avLst>
              <a:gd name="adj1" fmla="val 228601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F6C2C77C-D480-0101-657E-54B3FCBDC3FC}"/>
              </a:ext>
            </a:extLst>
          </p:cNvPr>
          <p:cNvSpPr txBox="1"/>
          <p:nvPr/>
        </p:nvSpPr>
        <p:spPr>
          <a:xfrm>
            <a:off x="2498" y="4844858"/>
            <a:ext cx="3627490" cy="246221"/>
          </a:xfrm>
          <a:prstGeom prst="rect">
            <a:avLst/>
          </a:prstGeom>
          <a:noFill/>
        </p:spPr>
        <p:txBody>
          <a:bodyPr wrap="square" rtlCol="0">
            <a:spAutoFit/>
          </a:bodyPr>
          <a:lstStyle/>
          <a:p>
            <a:r>
              <a:rPr lang="en-US" sz="1000" dirty="0"/>
              <a:t>Source: https://transformer-circuits.pub/2021/framework</a:t>
            </a:r>
          </a:p>
        </p:txBody>
      </p:sp>
    </p:spTree>
    <p:extLst>
      <p:ext uri="{BB962C8B-B14F-4D97-AF65-F5344CB8AC3E}">
        <p14:creationId xmlns:p14="http://schemas.microsoft.com/office/powerpoint/2010/main" val="1249025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B1B89DE-9FDF-0AAC-66CC-C689E24FBABD}"/>
              </a:ext>
            </a:extLst>
          </p:cNvPr>
          <p:cNvPicPr>
            <a:picLocks noChangeAspect="1"/>
          </p:cNvPicPr>
          <p:nvPr/>
        </p:nvPicPr>
        <p:blipFill>
          <a:blip r:embed="rId2"/>
          <a:stretch>
            <a:fillRect/>
          </a:stretch>
        </p:blipFill>
        <p:spPr>
          <a:xfrm>
            <a:off x="3583301" y="1512451"/>
            <a:ext cx="3180303" cy="1553859"/>
          </a:xfrm>
          <a:prstGeom prst="rect">
            <a:avLst/>
          </a:prstGeom>
        </p:spPr>
      </p:pic>
      <p:sp>
        <p:nvSpPr>
          <p:cNvPr id="2" name="Title 1">
            <a:extLst>
              <a:ext uri="{FF2B5EF4-FFF2-40B4-BE49-F238E27FC236}">
                <a16:creationId xmlns:a16="http://schemas.microsoft.com/office/drawing/2014/main" id="{7F5987B0-3584-5D0D-14F4-FFEF86826073}"/>
              </a:ext>
            </a:extLst>
          </p:cNvPr>
          <p:cNvSpPr>
            <a:spLocks noGrp="1"/>
          </p:cNvSpPr>
          <p:nvPr>
            <p:ph type="title"/>
          </p:nvPr>
        </p:nvSpPr>
        <p:spPr>
          <a:xfrm>
            <a:off x="452063" y="575950"/>
            <a:ext cx="8269787" cy="635400"/>
          </a:xfrm>
        </p:spPr>
        <p:txBody>
          <a:bodyPr/>
          <a:lstStyle/>
          <a:p>
            <a:pPr algn="ctr"/>
            <a:r>
              <a:rPr lang="en-US" dirty="0"/>
              <a:t>Places to Play with Open-Source Models</a:t>
            </a:r>
          </a:p>
        </p:txBody>
      </p:sp>
      <p:pic>
        <p:nvPicPr>
          <p:cNvPr id="7" name="Picture 6">
            <a:extLst>
              <a:ext uri="{FF2B5EF4-FFF2-40B4-BE49-F238E27FC236}">
                <a16:creationId xmlns:a16="http://schemas.microsoft.com/office/drawing/2014/main" id="{1FE400AE-7238-65E4-24C7-DE13D5C6D146}"/>
              </a:ext>
            </a:extLst>
          </p:cNvPr>
          <p:cNvPicPr>
            <a:picLocks noChangeAspect="1"/>
          </p:cNvPicPr>
          <p:nvPr/>
        </p:nvPicPr>
        <p:blipFill>
          <a:blip r:embed="rId3"/>
          <a:stretch>
            <a:fillRect/>
          </a:stretch>
        </p:blipFill>
        <p:spPr>
          <a:xfrm>
            <a:off x="6457387" y="1464122"/>
            <a:ext cx="2362605" cy="1609741"/>
          </a:xfrm>
          <a:prstGeom prst="rect">
            <a:avLst/>
          </a:prstGeom>
        </p:spPr>
      </p:pic>
      <p:sp>
        <p:nvSpPr>
          <p:cNvPr id="8" name="TextBox 7">
            <a:extLst>
              <a:ext uri="{FF2B5EF4-FFF2-40B4-BE49-F238E27FC236}">
                <a16:creationId xmlns:a16="http://schemas.microsoft.com/office/drawing/2014/main" id="{2C77E904-4374-AF0A-2021-4D03D49F1BBC}"/>
              </a:ext>
            </a:extLst>
          </p:cNvPr>
          <p:cNvSpPr txBox="1"/>
          <p:nvPr/>
        </p:nvSpPr>
        <p:spPr>
          <a:xfrm>
            <a:off x="6794471" y="3362500"/>
            <a:ext cx="1686680" cy="523220"/>
          </a:xfrm>
          <a:prstGeom prst="rect">
            <a:avLst/>
          </a:prstGeom>
          <a:noFill/>
        </p:spPr>
        <p:txBody>
          <a:bodyPr wrap="none" rtlCol="0">
            <a:spAutoFit/>
          </a:bodyPr>
          <a:lstStyle/>
          <a:p>
            <a:pPr algn="ctr"/>
            <a:r>
              <a:rPr lang="en-US" dirty="0" err="1"/>
              <a:t>Ollama</a:t>
            </a:r>
            <a:endParaRPr lang="en-US" dirty="0"/>
          </a:p>
          <a:p>
            <a:pPr algn="ctr"/>
            <a:r>
              <a:rPr lang="en-US" dirty="0">
                <a:hlinkClick r:id="rId4"/>
              </a:rPr>
              <a:t>https://ollama.com/</a:t>
            </a:r>
            <a:endParaRPr lang="en-US" dirty="0"/>
          </a:p>
        </p:txBody>
      </p:sp>
      <p:pic>
        <p:nvPicPr>
          <p:cNvPr id="10" name="Picture 9">
            <a:extLst>
              <a:ext uri="{FF2B5EF4-FFF2-40B4-BE49-F238E27FC236}">
                <a16:creationId xmlns:a16="http://schemas.microsoft.com/office/drawing/2014/main" id="{52C7B986-7C63-11D2-F045-B990720F12BB}"/>
              </a:ext>
            </a:extLst>
          </p:cNvPr>
          <p:cNvPicPr>
            <a:picLocks noChangeAspect="1"/>
          </p:cNvPicPr>
          <p:nvPr/>
        </p:nvPicPr>
        <p:blipFill>
          <a:blip r:embed="rId5"/>
          <a:stretch>
            <a:fillRect/>
          </a:stretch>
        </p:blipFill>
        <p:spPr>
          <a:xfrm>
            <a:off x="346838" y="1389692"/>
            <a:ext cx="3171339" cy="1799379"/>
          </a:xfrm>
          <a:prstGeom prst="rect">
            <a:avLst/>
          </a:prstGeom>
        </p:spPr>
      </p:pic>
      <p:sp>
        <p:nvSpPr>
          <p:cNvPr id="11" name="TextBox 10">
            <a:extLst>
              <a:ext uri="{FF2B5EF4-FFF2-40B4-BE49-F238E27FC236}">
                <a16:creationId xmlns:a16="http://schemas.microsoft.com/office/drawing/2014/main" id="{C86F4D96-5FAA-D24D-A3A5-9E492E74CCBF}"/>
              </a:ext>
            </a:extLst>
          </p:cNvPr>
          <p:cNvSpPr txBox="1"/>
          <p:nvPr/>
        </p:nvSpPr>
        <p:spPr>
          <a:xfrm>
            <a:off x="452063" y="3358758"/>
            <a:ext cx="3009157" cy="523220"/>
          </a:xfrm>
          <a:prstGeom prst="rect">
            <a:avLst/>
          </a:prstGeom>
          <a:noFill/>
        </p:spPr>
        <p:txBody>
          <a:bodyPr wrap="none" rtlCol="0">
            <a:spAutoFit/>
          </a:bodyPr>
          <a:lstStyle/>
          <a:p>
            <a:pPr algn="ctr"/>
            <a:r>
              <a:rPr lang="en-US" dirty="0"/>
              <a:t>Azure AI Studio - Model Catalog</a:t>
            </a:r>
          </a:p>
          <a:p>
            <a:pPr algn="ctr"/>
            <a:r>
              <a:rPr lang="en-US" dirty="0">
                <a:hlinkClick r:id="rId6"/>
              </a:rPr>
              <a:t>https://ai.azure.com/explore/models</a:t>
            </a:r>
            <a:endParaRPr lang="en-US" dirty="0"/>
          </a:p>
        </p:txBody>
      </p:sp>
      <p:pic>
        <p:nvPicPr>
          <p:cNvPr id="4098" name="Picture 2" descr="Democratizing AI: The Hugging Face Ethos of Accessible ML">
            <a:extLst>
              <a:ext uri="{FF2B5EF4-FFF2-40B4-BE49-F238E27FC236}">
                <a16:creationId xmlns:a16="http://schemas.microsoft.com/office/drawing/2014/main" id="{90721B32-2100-0DCA-1522-4FAE1204ABB5}"/>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61458" y="2268993"/>
            <a:ext cx="1898196" cy="1265464"/>
          </a:xfrm>
          <a:prstGeom prst="rect">
            <a:avLst/>
          </a:prstGeom>
          <a:noFill/>
          <a:effectLst>
            <a:glow rad="127000">
              <a:schemeClr val="bg1"/>
            </a:glow>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3A60D06-5538-DDCD-944C-9A420135F528}"/>
              </a:ext>
            </a:extLst>
          </p:cNvPr>
          <p:cNvSpPr txBox="1"/>
          <p:nvPr/>
        </p:nvSpPr>
        <p:spPr>
          <a:xfrm>
            <a:off x="3703607" y="3357270"/>
            <a:ext cx="2561919" cy="523220"/>
          </a:xfrm>
          <a:prstGeom prst="rect">
            <a:avLst/>
          </a:prstGeom>
          <a:noFill/>
        </p:spPr>
        <p:txBody>
          <a:bodyPr wrap="none" rtlCol="0">
            <a:spAutoFit/>
          </a:bodyPr>
          <a:lstStyle/>
          <a:p>
            <a:pPr algn="ctr"/>
            <a:r>
              <a:rPr lang="en-US" dirty="0"/>
              <a:t>Hugging Face Models</a:t>
            </a:r>
          </a:p>
          <a:p>
            <a:pPr algn="ctr"/>
            <a:r>
              <a:rPr lang="en-US" dirty="0">
                <a:hlinkClick r:id="rId8"/>
              </a:rPr>
              <a:t>https://huggingface.co/models</a:t>
            </a:r>
            <a:endParaRPr lang="en-US" dirty="0"/>
          </a:p>
        </p:txBody>
      </p:sp>
      <p:pic>
        <p:nvPicPr>
          <p:cNvPr id="13" name="Picture 4" descr="Azure AI Studio - Pricing | Microsoft Azure">
            <a:extLst>
              <a:ext uri="{FF2B5EF4-FFF2-40B4-BE49-F238E27FC236}">
                <a16:creationId xmlns:a16="http://schemas.microsoft.com/office/drawing/2014/main" id="{DBA1AA46-5670-44FF-24D9-D664E3C7374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989" t="8252" r="29780" b="8954"/>
          <a:stretch/>
        </p:blipFill>
        <p:spPr bwMode="auto">
          <a:xfrm>
            <a:off x="130629" y="1123481"/>
            <a:ext cx="788190" cy="830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68133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0775A-63D2-5FCD-A56C-53F4293F2D45}"/>
              </a:ext>
            </a:extLst>
          </p:cNvPr>
          <p:cNvSpPr>
            <a:spLocks noGrp="1"/>
          </p:cNvSpPr>
          <p:nvPr>
            <p:ph type="title"/>
          </p:nvPr>
        </p:nvSpPr>
        <p:spPr>
          <a:xfrm>
            <a:off x="401747" y="212776"/>
            <a:ext cx="2808000" cy="755700"/>
          </a:xfrm>
        </p:spPr>
        <p:txBody>
          <a:bodyPr/>
          <a:lstStyle/>
          <a:p>
            <a:r>
              <a:rPr lang="en-US" dirty="0"/>
              <a:t>Chat Playground</a:t>
            </a:r>
          </a:p>
        </p:txBody>
      </p:sp>
      <p:sp>
        <p:nvSpPr>
          <p:cNvPr id="3" name="Text Placeholder 2">
            <a:extLst>
              <a:ext uri="{FF2B5EF4-FFF2-40B4-BE49-F238E27FC236}">
                <a16:creationId xmlns:a16="http://schemas.microsoft.com/office/drawing/2014/main" id="{296C77F7-528F-3F4C-D824-FA5B8909C66A}"/>
              </a:ext>
            </a:extLst>
          </p:cNvPr>
          <p:cNvSpPr>
            <a:spLocks noGrp="1"/>
          </p:cNvSpPr>
          <p:nvPr>
            <p:ph type="body" idx="1"/>
          </p:nvPr>
        </p:nvSpPr>
        <p:spPr>
          <a:xfrm>
            <a:off x="72570" y="968476"/>
            <a:ext cx="2298097" cy="3684528"/>
          </a:xfrm>
        </p:spPr>
        <p:txBody>
          <a:bodyPr/>
          <a:lstStyle/>
          <a:p>
            <a:r>
              <a:rPr lang="en-US" dirty="0"/>
              <a:t>Easily chat with various OpenAI models</a:t>
            </a:r>
          </a:p>
          <a:p>
            <a:endParaRPr lang="en-US" dirty="0"/>
          </a:p>
          <a:p>
            <a:r>
              <a:rPr lang="en-US" dirty="0"/>
              <a:t>Test system messages, which guide the model’s behavior</a:t>
            </a:r>
          </a:p>
          <a:p>
            <a:endParaRPr lang="en-US" dirty="0"/>
          </a:p>
          <a:p>
            <a:r>
              <a:rPr lang="en-US" dirty="0"/>
              <a:t>Connect to your own data from Blob Storage, URLs, flat files, etc.</a:t>
            </a:r>
          </a:p>
          <a:p>
            <a:endParaRPr lang="en-US" dirty="0"/>
          </a:p>
          <a:p>
            <a:r>
              <a:rPr lang="en-US" dirty="0"/>
              <a:t>Tweak parameters to see how they affect model outputs</a:t>
            </a:r>
          </a:p>
          <a:p>
            <a:endParaRPr lang="en-US" dirty="0"/>
          </a:p>
          <a:p>
            <a:endParaRPr lang="en-US" dirty="0"/>
          </a:p>
        </p:txBody>
      </p:sp>
      <p:pic>
        <p:nvPicPr>
          <p:cNvPr id="5" name="Picture 4">
            <a:extLst>
              <a:ext uri="{FF2B5EF4-FFF2-40B4-BE49-F238E27FC236}">
                <a16:creationId xmlns:a16="http://schemas.microsoft.com/office/drawing/2014/main" id="{B105AC33-6CC9-D593-C472-A6E6B2B610F7}"/>
              </a:ext>
            </a:extLst>
          </p:cNvPr>
          <p:cNvPicPr>
            <a:picLocks noChangeAspect="1"/>
          </p:cNvPicPr>
          <p:nvPr/>
        </p:nvPicPr>
        <p:blipFill>
          <a:blip r:embed="rId2"/>
          <a:stretch>
            <a:fillRect/>
          </a:stretch>
        </p:blipFill>
        <p:spPr>
          <a:xfrm>
            <a:off x="2408874" y="1138917"/>
            <a:ext cx="6662556" cy="336410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51248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4C3C0-4954-3D04-BF3C-AAB10B1CBE6A}"/>
              </a:ext>
            </a:extLst>
          </p:cNvPr>
          <p:cNvSpPr>
            <a:spLocks noGrp="1"/>
          </p:cNvSpPr>
          <p:nvPr>
            <p:ph type="title"/>
          </p:nvPr>
        </p:nvSpPr>
        <p:spPr>
          <a:xfrm>
            <a:off x="254524" y="75284"/>
            <a:ext cx="8625525" cy="687611"/>
          </a:xfrm>
        </p:spPr>
        <p:txBody>
          <a:bodyPr/>
          <a:lstStyle/>
          <a:p>
            <a:r>
              <a:rPr lang="en-US" dirty="0">
                <a:solidFill>
                  <a:schemeClr val="tx1"/>
                </a:solidFill>
              </a:rPr>
              <a:t>Content Filters</a:t>
            </a:r>
          </a:p>
        </p:txBody>
      </p:sp>
      <p:pic>
        <p:nvPicPr>
          <p:cNvPr id="4" name="Picture 3">
            <a:extLst>
              <a:ext uri="{FF2B5EF4-FFF2-40B4-BE49-F238E27FC236}">
                <a16:creationId xmlns:a16="http://schemas.microsoft.com/office/drawing/2014/main" id="{EDEB9DA0-B24F-C129-7931-152C9F838DA4}"/>
              </a:ext>
            </a:extLst>
          </p:cNvPr>
          <p:cNvPicPr>
            <a:picLocks noChangeAspect="1"/>
          </p:cNvPicPr>
          <p:nvPr/>
        </p:nvPicPr>
        <p:blipFill>
          <a:blip r:embed="rId2"/>
          <a:stretch>
            <a:fillRect/>
          </a:stretch>
        </p:blipFill>
        <p:spPr>
          <a:xfrm>
            <a:off x="168630" y="708881"/>
            <a:ext cx="7397910" cy="3982169"/>
          </a:xfrm>
          <a:prstGeom prst="rect">
            <a:avLst/>
          </a:prstGeom>
          <a:ln>
            <a:solidFill>
              <a:schemeClr val="bg2"/>
            </a:solidFill>
          </a:ln>
        </p:spPr>
      </p:pic>
      <p:pic>
        <p:nvPicPr>
          <p:cNvPr id="6" name="Picture 5">
            <a:extLst>
              <a:ext uri="{FF2B5EF4-FFF2-40B4-BE49-F238E27FC236}">
                <a16:creationId xmlns:a16="http://schemas.microsoft.com/office/drawing/2014/main" id="{636A07B6-8E7D-267F-B351-6CD8FD517943}"/>
              </a:ext>
            </a:extLst>
          </p:cNvPr>
          <p:cNvPicPr>
            <a:picLocks noChangeAspect="1"/>
          </p:cNvPicPr>
          <p:nvPr/>
        </p:nvPicPr>
        <p:blipFill>
          <a:blip r:embed="rId3"/>
          <a:stretch>
            <a:fillRect/>
          </a:stretch>
        </p:blipFill>
        <p:spPr>
          <a:xfrm>
            <a:off x="6667308" y="4004094"/>
            <a:ext cx="1917934" cy="1010340"/>
          </a:xfrm>
          <a:prstGeom prst="rect">
            <a:avLst/>
          </a:prstGeom>
          <a:ln>
            <a:solidFill>
              <a:schemeClr val="bg2"/>
            </a:solidFill>
          </a:ln>
        </p:spPr>
      </p:pic>
      <p:sp>
        <p:nvSpPr>
          <p:cNvPr id="7" name="TextBox 6">
            <a:extLst>
              <a:ext uri="{FF2B5EF4-FFF2-40B4-BE49-F238E27FC236}">
                <a16:creationId xmlns:a16="http://schemas.microsoft.com/office/drawing/2014/main" id="{C4759945-4400-70F0-3197-A82924D73C87}"/>
              </a:ext>
            </a:extLst>
          </p:cNvPr>
          <p:cNvSpPr txBox="1"/>
          <p:nvPr/>
        </p:nvSpPr>
        <p:spPr>
          <a:xfrm>
            <a:off x="7457318" y="1933027"/>
            <a:ext cx="1156300" cy="954107"/>
          </a:xfrm>
          <a:prstGeom prst="rect">
            <a:avLst/>
          </a:prstGeom>
          <a:solidFill>
            <a:schemeClr val="accent5"/>
          </a:solidFill>
        </p:spPr>
        <p:txBody>
          <a:bodyPr wrap="square" rtlCol="0">
            <a:spAutoFit/>
          </a:bodyPr>
          <a:lstStyle/>
          <a:p>
            <a:pPr algn="ctr"/>
            <a:r>
              <a:rPr lang="en-US" dirty="0"/>
              <a:t>Can filter</a:t>
            </a:r>
          </a:p>
          <a:p>
            <a:pPr algn="ctr"/>
            <a:r>
              <a:rPr lang="en-US" dirty="0"/>
              <a:t>Inputs</a:t>
            </a:r>
          </a:p>
          <a:p>
            <a:pPr algn="ctr"/>
            <a:r>
              <a:rPr lang="en-US" dirty="0"/>
              <a:t>+</a:t>
            </a:r>
          </a:p>
          <a:p>
            <a:pPr algn="ctr"/>
            <a:r>
              <a:rPr lang="en-US" dirty="0"/>
              <a:t>outputs</a:t>
            </a:r>
          </a:p>
        </p:txBody>
      </p:sp>
      <p:sp>
        <p:nvSpPr>
          <p:cNvPr id="8" name="TextBox 7">
            <a:extLst>
              <a:ext uri="{FF2B5EF4-FFF2-40B4-BE49-F238E27FC236}">
                <a16:creationId xmlns:a16="http://schemas.microsoft.com/office/drawing/2014/main" id="{72E5AE91-F526-8582-4DDC-9EC6E089903A}"/>
              </a:ext>
            </a:extLst>
          </p:cNvPr>
          <p:cNvSpPr txBox="1"/>
          <p:nvPr/>
        </p:nvSpPr>
        <p:spPr>
          <a:xfrm>
            <a:off x="7974783" y="3235204"/>
            <a:ext cx="1156300" cy="954107"/>
          </a:xfrm>
          <a:prstGeom prst="rect">
            <a:avLst/>
          </a:prstGeom>
          <a:solidFill>
            <a:schemeClr val="accent3"/>
          </a:solidFill>
        </p:spPr>
        <p:txBody>
          <a:bodyPr wrap="square" rtlCol="0">
            <a:spAutoFit/>
          </a:bodyPr>
          <a:lstStyle/>
          <a:p>
            <a:pPr algn="ctr"/>
            <a:r>
              <a:rPr lang="en-US" dirty="0"/>
              <a:t>Can limit specific words or phrases</a:t>
            </a:r>
          </a:p>
        </p:txBody>
      </p:sp>
    </p:spTree>
    <p:extLst>
      <p:ext uri="{BB962C8B-B14F-4D97-AF65-F5344CB8AC3E}">
        <p14:creationId xmlns:p14="http://schemas.microsoft.com/office/powerpoint/2010/main" val="27497095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1FE4E-BF91-70FE-6205-1ECD4BD2F5A0}"/>
              </a:ext>
            </a:extLst>
          </p:cNvPr>
          <p:cNvSpPr>
            <a:spLocks noGrp="1"/>
          </p:cNvSpPr>
          <p:nvPr>
            <p:ph type="title"/>
          </p:nvPr>
        </p:nvSpPr>
        <p:spPr/>
        <p:txBody>
          <a:bodyPr/>
          <a:lstStyle/>
          <a:p>
            <a:r>
              <a:rPr lang="en-US" dirty="0">
                <a:solidFill>
                  <a:schemeClr val="tx1"/>
                </a:solidFill>
              </a:rPr>
              <a:t>RAG: Retrieval Augmented Generation</a:t>
            </a:r>
          </a:p>
        </p:txBody>
      </p:sp>
      <p:sp>
        <p:nvSpPr>
          <p:cNvPr id="3" name="TextBox 2">
            <a:extLst>
              <a:ext uri="{FF2B5EF4-FFF2-40B4-BE49-F238E27FC236}">
                <a16:creationId xmlns:a16="http://schemas.microsoft.com/office/drawing/2014/main" id="{50C3B0E5-669B-E569-3D4C-DA9A88A1B2B9}"/>
              </a:ext>
            </a:extLst>
          </p:cNvPr>
          <p:cNvSpPr txBox="1"/>
          <p:nvPr/>
        </p:nvSpPr>
        <p:spPr>
          <a:xfrm>
            <a:off x="478971" y="1145626"/>
            <a:ext cx="2244877" cy="2031325"/>
          </a:xfrm>
          <a:prstGeom prst="rect">
            <a:avLst/>
          </a:prstGeom>
          <a:noFill/>
        </p:spPr>
        <p:txBody>
          <a:bodyPr wrap="square" rtlCol="0">
            <a:spAutoFit/>
          </a:bodyPr>
          <a:lstStyle/>
          <a:p>
            <a:r>
              <a:rPr lang="en-US" dirty="0"/>
              <a:t>Enhance the capabilities of an LLM by augmenting its response using connected data sources.</a:t>
            </a:r>
          </a:p>
          <a:p>
            <a:endParaRPr lang="en-US" dirty="0"/>
          </a:p>
          <a:p>
            <a:r>
              <a:rPr lang="en-US" dirty="0"/>
              <a:t>This enables LLMs to generate more accurate and contextually-relevant responses.</a:t>
            </a:r>
          </a:p>
        </p:txBody>
      </p:sp>
      <p:sp>
        <p:nvSpPr>
          <p:cNvPr id="4" name="Rectangle 3">
            <a:extLst>
              <a:ext uri="{FF2B5EF4-FFF2-40B4-BE49-F238E27FC236}">
                <a16:creationId xmlns:a16="http://schemas.microsoft.com/office/drawing/2014/main" id="{7D413FAB-DC95-D618-CFA4-97A8C8DEB5B3}"/>
              </a:ext>
            </a:extLst>
          </p:cNvPr>
          <p:cNvSpPr/>
          <p:nvPr/>
        </p:nvSpPr>
        <p:spPr>
          <a:xfrm>
            <a:off x="3730170" y="1145626"/>
            <a:ext cx="4296229" cy="1176660"/>
          </a:xfrm>
          <a:prstGeom prst="rect">
            <a:avLst/>
          </a:prstGeom>
          <a:noFill/>
          <a:ln>
            <a:solidFill>
              <a:schemeClr val="accent5"/>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 name="Graphic 5" descr="Document with solid fill">
            <a:extLst>
              <a:ext uri="{FF2B5EF4-FFF2-40B4-BE49-F238E27FC236}">
                <a16:creationId xmlns:a16="http://schemas.microsoft.com/office/drawing/2014/main" id="{3F1A1F6A-C1B8-6D93-8056-58FFBEDD52E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86766" y="1391056"/>
            <a:ext cx="685800" cy="685800"/>
          </a:xfrm>
          <a:prstGeom prst="rect">
            <a:avLst/>
          </a:prstGeom>
        </p:spPr>
      </p:pic>
      <p:pic>
        <p:nvPicPr>
          <p:cNvPr id="8" name="Graphic 7" descr="Database with solid fill">
            <a:extLst>
              <a:ext uri="{FF2B5EF4-FFF2-40B4-BE49-F238E27FC236}">
                <a16:creationId xmlns:a16="http://schemas.microsoft.com/office/drawing/2014/main" id="{A6648B10-4917-4D37-9100-494DE81307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84002" y="1391056"/>
            <a:ext cx="685800" cy="685800"/>
          </a:xfrm>
          <a:prstGeom prst="rect">
            <a:avLst/>
          </a:prstGeom>
        </p:spPr>
      </p:pic>
      <p:pic>
        <p:nvPicPr>
          <p:cNvPr id="10" name="Graphic 9" descr="Gears with solid fill">
            <a:extLst>
              <a:ext uri="{FF2B5EF4-FFF2-40B4-BE49-F238E27FC236}">
                <a16:creationId xmlns:a16="http://schemas.microsoft.com/office/drawing/2014/main" id="{EA76557F-065B-4264-DF42-B8F68198E1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34780" y="1391056"/>
            <a:ext cx="685800" cy="685800"/>
          </a:xfrm>
          <a:prstGeom prst="rect">
            <a:avLst/>
          </a:prstGeom>
        </p:spPr>
      </p:pic>
      <p:pic>
        <p:nvPicPr>
          <p:cNvPr id="13" name="Graphic 12" descr="Chat bubble with solid fill">
            <a:extLst>
              <a:ext uri="{FF2B5EF4-FFF2-40B4-BE49-F238E27FC236}">
                <a16:creationId xmlns:a16="http://schemas.microsoft.com/office/drawing/2014/main" id="{EFA34876-3983-E23B-4CA0-0286885A2C2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34780" y="4010798"/>
            <a:ext cx="685800" cy="685800"/>
          </a:xfrm>
          <a:prstGeom prst="rect">
            <a:avLst/>
          </a:prstGeom>
        </p:spPr>
      </p:pic>
      <p:pic>
        <p:nvPicPr>
          <p:cNvPr id="15" name="Graphic 14" descr="Female Profile with solid fill">
            <a:extLst>
              <a:ext uri="{FF2B5EF4-FFF2-40B4-BE49-F238E27FC236}">
                <a16:creationId xmlns:a16="http://schemas.microsoft.com/office/drawing/2014/main" id="{F2E1FFB0-A601-B811-C23B-19E3D69FB79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84002" y="3991748"/>
            <a:ext cx="685800" cy="685800"/>
          </a:xfrm>
          <a:prstGeom prst="rect">
            <a:avLst/>
          </a:prstGeom>
        </p:spPr>
      </p:pic>
      <p:pic>
        <p:nvPicPr>
          <p:cNvPr id="17" name="Graphic 16" descr="Internet with solid fill">
            <a:extLst>
              <a:ext uri="{FF2B5EF4-FFF2-40B4-BE49-F238E27FC236}">
                <a16:creationId xmlns:a16="http://schemas.microsoft.com/office/drawing/2014/main" id="{BAA67241-46E0-B195-58C7-85E1C808A0A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84002" y="2564797"/>
            <a:ext cx="685800" cy="685800"/>
          </a:xfrm>
          <a:prstGeom prst="rect">
            <a:avLst/>
          </a:prstGeom>
        </p:spPr>
      </p:pic>
      <p:pic>
        <p:nvPicPr>
          <p:cNvPr id="18" name="Graphic 17" descr="Document with solid fill">
            <a:extLst>
              <a:ext uri="{FF2B5EF4-FFF2-40B4-BE49-F238E27FC236}">
                <a16:creationId xmlns:a16="http://schemas.microsoft.com/office/drawing/2014/main" id="{C2FBB3BE-940F-4F20-4609-DEB4CB2460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34780" y="2564797"/>
            <a:ext cx="685800" cy="685800"/>
          </a:xfrm>
          <a:prstGeom prst="rect">
            <a:avLst/>
          </a:prstGeom>
        </p:spPr>
      </p:pic>
      <p:sp>
        <p:nvSpPr>
          <p:cNvPr id="19" name="TextBox 18">
            <a:extLst>
              <a:ext uri="{FF2B5EF4-FFF2-40B4-BE49-F238E27FC236}">
                <a16:creationId xmlns:a16="http://schemas.microsoft.com/office/drawing/2014/main" id="{96936627-7CC3-77D3-C5F4-137E30A1324B}"/>
              </a:ext>
            </a:extLst>
          </p:cNvPr>
          <p:cNvSpPr txBox="1"/>
          <p:nvPr/>
        </p:nvSpPr>
        <p:spPr>
          <a:xfrm>
            <a:off x="4080664" y="2030483"/>
            <a:ext cx="898003" cy="261610"/>
          </a:xfrm>
          <a:prstGeom prst="rect">
            <a:avLst/>
          </a:prstGeom>
          <a:noFill/>
        </p:spPr>
        <p:txBody>
          <a:bodyPr wrap="none" rtlCol="0">
            <a:spAutoFit/>
          </a:bodyPr>
          <a:lstStyle/>
          <a:p>
            <a:pPr algn="ctr"/>
            <a:r>
              <a:rPr lang="en-US" sz="1050" dirty="0"/>
              <a:t>Documents</a:t>
            </a:r>
          </a:p>
        </p:txBody>
      </p:sp>
      <p:sp>
        <p:nvSpPr>
          <p:cNvPr id="20" name="TextBox 19">
            <a:extLst>
              <a:ext uri="{FF2B5EF4-FFF2-40B4-BE49-F238E27FC236}">
                <a16:creationId xmlns:a16="http://schemas.microsoft.com/office/drawing/2014/main" id="{6349B674-5858-3DF1-8D98-799403234E14}"/>
              </a:ext>
            </a:extLst>
          </p:cNvPr>
          <p:cNvSpPr txBox="1"/>
          <p:nvPr/>
        </p:nvSpPr>
        <p:spPr>
          <a:xfrm>
            <a:off x="5566711" y="2029725"/>
            <a:ext cx="635110" cy="253916"/>
          </a:xfrm>
          <a:prstGeom prst="rect">
            <a:avLst/>
          </a:prstGeom>
          <a:noFill/>
        </p:spPr>
        <p:txBody>
          <a:bodyPr wrap="none" rtlCol="0">
            <a:spAutoFit/>
          </a:bodyPr>
          <a:lstStyle/>
          <a:p>
            <a:pPr algn="ctr"/>
            <a:r>
              <a:rPr lang="en-US" sz="1050" dirty="0"/>
              <a:t>Indexer</a:t>
            </a:r>
          </a:p>
        </p:txBody>
      </p:sp>
      <p:sp>
        <p:nvSpPr>
          <p:cNvPr id="21" name="TextBox 20">
            <a:extLst>
              <a:ext uri="{FF2B5EF4-FFF2-40B4-BE49-F238E27FC236}">
                <a16:creationId xmlns:a16="http://schemas.microsoft.com/office/drawing/2014/main" id="{4D6743F8-118E-02D3-7907-121AD5DE1402}"/>
              </a:ext>
            </a:extLst>
          </p:cNvPr>
          <p:cNvSpPr txBox="1"/>
          <p:nvPr/>
        </p:nvSpPr>
        <p:spPr>
          <a:xfrm>
            <a:off x="6633228" y="2029725"/>
            <a:ext cx="1184940" cy="253916"/>
          </a:xfrm>
          <a:prstGeom prst="rect">
            <a:avLst/>
          </a:prstGeom>
          <a:noFill/>
        </p:spPr>
        <p:txBody>
          <a:bodyPr wrap="none" rtlCol="0">
            <a:spAutoFit/>
          </a:bodyPr>
          <a:lstStyle/>
          <a:p>
            <a:pPr algn="ctr"/>
            <a:r>
              <a:rPr lang="en-US" sz="1050" dirty="0"/>
              <a:t>Knowledgebase</a:t>
            </a:r>
          </a:p>
        </p:txBody>
      </p:sp>
      <p:sp>
        <p:nvSpPr>
          <p:cNvPr id="22" name="TextBox 21">
            <a:extLst>
              <a:ext uri="{FF2B5EF4-FFF2-40B4-BE49-F238E27FC236}">
                <a16:creationId xmlns:a16="http://schemas.microsoft.com/office/drawing/2014/main" id="{4D69E4C3-E0BA-2C6D-FC4E-93DFCFC8709E}"/>
              </a:ext>
            </a:extLst>
          </p:cNvPr>
          <p:cNvSpPr txBox="1"/>
          <p:nvPr/>
        </p:nvSpPr>
        <p:spPr>
          <a:xfrm>
            <a:off x="5443908" y="3241823"/>
            <a:ext cx="867545" cy="415498"/>
          </a:xfrm>
          <a:prstGeom prst="rect">
            <a:avLst/>
          </a:prstGeom>
          <a:noFill/>
        </p:spPr>
        <p:txBody>
          <a:bodyPr wrap="none" rtlCol="0">
            <a:spAutoFit/>
          </a:bodyPr>
          <a:lstStyle/>
          <a:p>
            <a:pPr algn="ctr"/>
            <a:r>
              <a:rPr lang="en-US" sz="1050" dirty="0"/>
              <a:t>Retrieved</a:t>
            </a:r>
          </a:p>
          <a:p>
            <a:pPr algn="ctr"/>
            <a:r>
              <a:rPr lang="en-US" sz="1050" dirty="0"/>
              <a:t>Documents</a:t>
            </a:r>
          </a:p>
        </p:txBody>
      </p:sp>
      <p:sp>
        <p:nvSpPr>
          <p:cNvPr id="23" name="TextBox 22">
            <a:extLst>
              <a:ext uri="{FF2B5EF4-FFF2-40B4-BE49-F238E27FC236}">
                <a16:creationId xmlns:a16="http://schemas.microsoft.com/office/drawing/2014/main" id="{506FCF94-3C9C-11CC-7118-EA6B43CEC8EB}"/>
              </a:ext>
            </a:extLst>
          </p:cNvPr>
          <p:cNvSpPr txBox="1"/>
          <p:nvPr/>
        </p:nvSpPr>
        <p:spPr>
          <a:xfrm>
            <a:off x="5443907" y="4590750"/>
            <a:ext cx="867545" cy="415498"/>
          </a:xfrm>
          <a:prstGeom prst="rect">
            <a:avLst/>
          </a:prstGeom>
          <a:noFill/>
        </p:spPr>
        <p:txBody>
          <a:bodyPr wrap="none" rtlCol="0">
            <a:spAutoFit/>
          </a:bodyPr>
          <a:lstStyle/>
          <a:p>
            <a:pPr algn="ctr"/>
            <a:r>
              <a:rPr lang="en-US" sz="1050" dirty="0"/>
              <a:t>Augmented</a:t>
            </a:r>
          </a:p>
          <a:p>
            <a:pPr algn="ctr"/>
            <a:r>
              <a:rPr lang="en-US" sz="1050" dirty="0"/>
              <a:t>Response</a:t>
            </a:r>
          </a:p>
        </p:txBody>
      </p:sp>
      <p:cxnSp>
        <p:nvCxnSpPr>
          <p:cNvPr id="25" name="Straight Arrow Connector 24">
            <a:extLst>
              <a:ext uri="{FF2B5EF4-FFF2-40B4-BE49-F238E27FC236}">
                <a16:creationId xmlns:a16="http://schemas.microsoft.com/office/drawing/2014/main" id="{D98F4410-F0CB-206C-235B-40BD3178269F}"/>
              </a:ext>
            </a:extLst>
          </p:cNvPr>
          <p:cNvCxnSpPr>
            <a:endCxn id="10" idx="1"/>
          </p:cNvCxnSpPr>
          <p:nvPr/>
        </p:nvCxnSpPr>
        <p:spPr>
          <a:xfrm>
            <a:off x="4872566" y="1733956"/>
            <a:ext cx="662214" cy="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5591E10-7086-F798-4B7B-9D49B587DBA4}"/>
              </a:ext>
            </a:extLst>
          </p:cNvPr>
          <p:cNvCxnSpPr>
            <a:cxnSpLocks/>
            <a:endCxn id="8" idx="1"/>
          </p:cNvCxnSpPr>
          <p:nvPr/>
        </p:nvCxnSpPr>
        <p:spPr>
          <a:xfrm>
            <a:off x="6220580" y="1733956"/>
            <a:ext cx="663422" cy="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20AC3F5-35EC-C175-818D-32DE5F7AC6B4}"/>
              </a:ext>
            </a:extLst>
          </p:cNvPr>
          <p:cNvCxnSpPr>
            <a:cxnSpLocks/>
            <a:stCxn id="21" idx="2"/>
          </p:cNvCxnSpPr>
          <p:nvPr/>
        </p:nvCxnSpPr>
        <p:spPr>
          <a:xfrm flipH="1">
            <a:off x="7225697" y="2283641"/>
            <a:ext cx="1" cy="405499"/>
          </a:xfrm>
          <a:prstGeom prst="straightConnector1">
            <a:avLst/>
          </a:prstGeom>
          <a:ln w="57150">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D509339-964A-AF3E-F07F-981AAAC79332}"/>
              </a:ext>
            </a:extLst>
          </p:cNvPr>
          <p:cNvSpPr txBox="1"/>
          <p:nvPr/>
        </p:nvSpPr>
        <p:spPr>
          <a:xfrm>
            <a:off x="6866465" y="3240598"/>
            <a:ext cx="718465" cy="415498"/>
          </a:xfrm>
          <a:prstGeom prst="rect">
            <a:avLst/>
          </a:prstGeom>
          <a:noFill/>
        </p:spPr>
        <p:txBody>
          <a:bodyPr wrap="none" rtlCol="0">
            <a:spAutoFit/>
          </a:bodyPr>
          <a:lstStyle/>
          <a:p>
            <a:pPr algn="ctr"/>
            <a:r>
              <a:rPr lang="en-US" sz="1050" dirty="0"/>
              <a:t>Retrieval</a:t>
            </a:r>
          </a:p>
          <a:p>
            <a:pPr algn="ctr"/>
            <a:r>
              <a:rPr lang="en-US" sz="1050" dirty="0"/>
              <a:t>System</a:t>
            </a:r>
          </a:p>
        </p:txBody>
      </p:sp>
      <p:cxnSp>
        <p:nvCxnSpPr>
          <p:cNvPr id="38" name="Straight Arrow Connector 37">
            <a:extLst>
              <a:ext uri="{FF2B5EF4-FFF2-40B4-BE49-F238E27FC236}">
                <a16:creationId xmlns:a16="http://schemas.microsoft.com/office/drawing/2014/main" id="{5B72A9EB-4888-BA9F-2060-DA7AD3A3DB69}"/>
              </a:ext>
            </a:extLst>
          </p:cNvPr>
          <p:cNvCxnSpPr>
            <a:cxnSpLocks/>
            <a:stCxn id="13" idx="3"/>
          </p:cNvCxnSpPr>
          <p:nvPr/>
        </p:nvCxnSpPr>
        <p:spPr>
          <a:xfrm>
            <a:off x="6220580" y="4353698"/>
            <a:ext cx="712410"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DBADD650-545A-0A8E-A4A9-4C95BF42BC1D}"/>
              </a:ext>
            </a:extLst>
          </p:cNvPr>
          <p:cNvSpPr txBox="1"/>
          <p:nvPr/>
        </p:nvSpPr>
        <p:spPr>
          <a:xfrm>
            <a:off x="6951024" y="4590750"/>
            <a:ext cx="551753" cy="415498"/>
          </a:xfrm>
          <a:prstGeom prst="rect">
            <a:avLst/>
          </a:prstGeom>
          <a:noFill/>
        </p:spPr>
        <p:txBody>
          <a:bodyPr wrap="none" rtlCol="0">
            <a:spAutoFit/>
          </a:bodyPr>
          <a:lstStyle/>
          <a:p>
            <a:pPr algn="ctr"/>
            <a:r>
              <a:rPr lang="en-US" sz="1050" dirty="0"/>
              <a:t>User</a:t>
            </a:r>
          </a:p>
          <a:p>
            <a:pPr algn="ctr"/>
            <a:r>
              <a:rPr lang="en-US" sz="1050" dirty="0"/>
              <a:t>Query</a:t>
            </a:r>
          </a:p>
        </p:txBody>
      </p:sp>
      <p:cxnSp>
        <p:nvCxnSpPr>
          <p:cNvPr id="44" name="Straight Arrow Connector 43">
            <a:extLst>
              <a:ext uri="{FF2B5EF4-FFF2-40B4-BE49-F238E27FC236}">
                <a16:creationId xmlns:a16="http://schemas.microsoft.com/office/drawing/2014/main" id="{5C686359-48FE-D948-EDBB-D6B78081A753}"/>
              </a:ext>
            </a:extLst>
          </p:cNvPr>
          <p:cNvCxnSpPr>
            <a:cxnSpLocks/>
            <a:stCxn id="15" idx="0"/>
            <a:endCxn id="37" idx="2"/>
          </p:cNvCxnSpPr>
          <p:nvPr/>
        </p:nvCxnSpPr>
        <p:spPr>
          <a:xfrm flipH="1" flipV="1">
            <a:off x="7225698" y="3656096"/>
            <a:ext cx="1204" cy="335652"/>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AA88BDB-18AD-CB1D-B325-F0805046D547}"/>
              </a:ext>
            </a:extLst>
          </p:cNvPr>
          <p:cNvCxnSpPr>
            <a:cxnSpLocks/>
            <a:stCxn id="17" idx="1"/>
          </p:cNvCxnSpPr>
          <p:nvPr/>
        </p:nvCxnSpPr>
        <p:spPr>
          <a:xfrm flipH="1" flipV="1">
            <a:off x="6151033" y="2904946"/>
            <a:ext cx="732969" cy="2751"/>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5" name="Graphic 54" descr="Gears with solid fill">
            <a:extLst>
              <a:ext uri="{FF2B5EF4-FFF2-40B4-BE49-F238E27FC236}">
                <a16:creationId xmlns:a16="http://schemas.microsoft.com/office/drawing/2014/main" id="{EE6C35D5-0403-A2C2-87AB-BFBE7FF394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06080" y="3305948"/>
            <a:ext cx="685800" cy="685800"/>
          </a:xfrm>
          <a:prstGeom prst="rect">
            <a:avLst/>
          </a:prstGeom>
        </p:spPr>
      </p:pic>
      <p:sp>
        <p:nvSpPr>
          <p:cNvPr id="56" name="TextBox 55">
            <a:extLst>
              <a:ext uri="{FF2B5EF4-FFF2-40B4-BE49-F238E27FC236}">
                <a16:creationId xmlns:a16="http://schemas.microsoft.com/office/drawing/2014/main" id="{75F22CFF-6EB8-2A22-5214-82B0BC28FF16}"/>
              </a:ext>
            </a:extLst>
          </p:cNvPr>
          <p:cNvSpPr txBox="1"/>
          <p:nvPr/>
        </p:nvSpPr>
        <p:spPr>
          <a:xfrm>
            <a:off x="4459466" y="3944617"/>
            <a:ext cx="792205" cy="253916"/>
          </a:xfrm>
          <a:prstGeom prst="rect">
            <a:avLst/>
          </a:prstGeom>
          <a:noFill/>
        </p:spPr>
        <p:txBody>
          <a:bodyPr wrap="none" rtlCol="0">
            <a:spAutoFit/>
          </a:bodyPr>
          <a:lstStyle/>
          <a:p>
            <a:pPr algn="ctr"/>
            <a:r>
              <a:rPr lang="en-US" sz="1050" dirty="0"/>
              <a:t>Generator</a:t>
            </a:r>
          </a:p>
        </p:txBody>
      </p:sp>
      <p:cxnSp>
        <p:nvCxnSpPr>
          <p:cNvPr id="58" name="Connector: Elbow 57">
            <a:extLst>
              <a:ext uri="{FF2B5EF4-FFF2-40B4-BE49-F238E27FC236}">
                <a16:creationId xmlns:a16="http://schemas.microsoft.com/office/drawing/2014/main" id="{19753A77-6824-46DB-ED7F-135C2FD62722}"/>
              </a:ext>
            </a:extLst>
          </p:cNvPr>
          <p:cNvCxnSpPr>
            <a:endCxn id="55" idx="0"/>
          </p:cNvCxnSpPr>
          <p:nvPr/>
        </p:nvCxnSpPr>
        <p:spPr>
          <a:xfrm rot="10800000" flipV="1">
            <a:off x="4848980" y="2904946"/>
            <a:ext cx="685800" cy="401002"/>
          </a:xfrm>
          <a:prstGeom prst="bentConnector2">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5627256D-4475-4E4F-2F12-CB0823C2237D}"/>
              </a:ext>
            </a:extLst>
          </p:cNvPr>
          <p:cNvCxnSpPr>
            <a:cxnSpLocks/>
            <a:stCxn id="56" idx="2"/>
            <a:endCxn id="13" idx="1"/>
          </p:cNvCxnSpPr>
          <p:nvPr/>
        </p:nvCxnSpPr>
        <p:spPr>
          <a:xfrm rot="16200000" flipH="1">
            <a:off x="5117592" y="3936509"/>
            <a:ext cx="155165" cy="679211"/>
          </a:xfrm>
          <a:prstGeom prst="bentConnector2">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04429CC1-CD48-D680-ACF7-F32F8DF6033D}"/>
              </a:ext>
            </a:extLst>
          </p:cNvPr>
          <p:cNvSpPr txBox="1"/>
          <p:nvPr/>
        </p:nvSpPr>
        <p:spPr>
          <a:xfrm>
            <a:off x="3730170" y="1145625"/>
            <a:ext cx="1183337" cy="253916"/>
          </a:xfrm>
          <a:prstGeom prst="rect">
            <a:avLst/>
          </a:prstGeom>
          <a:noFill/>
        </p:spPr>
        <p:txBody>
          <a:bodyPr wrap="none" rtlCol="0">
            <a:spAutoFit/>
          </a:bodyPr>
          <a:lstStyle/>
          <a:p>
            <a:pPr algn="ctr"/>
            <a:r>
              <a:rPr lang="en-US" sz="1050" dirty="0">
                <a:solidFill>
                  <a:schemeClr val="accent5">
                    <a:lumMod val="75000"/>
                  </a:schemeClr>
                </a:solidFill>
              </a:rPr>
              <a:t>Preprocessing…</a:t>
            </a:r>
          </a:p>
        </p:txBody>
      </p:sp>
      <p:pic>
        <p:nvPicPr>
          <p:cNvPr id="65" name="Graphic 64">
            <a:extLst>
              <a:ext uri="{FF2B5EF4-FFF2-40B4-BE49-F238E27FC236}">
                <a16:creationId xmlns:a16="http://schemas.microsoft.com/office/drawing/2014/main" id="{2FDB699B-4FB2-E01B-0743-99605F9D890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01097" y="3626826"/>
            <a:ext cx="685800" cy="685800"/>
          </a:xfrm>
          <a:prstGeom prst="rect">
            <a:avLst/>
          </a:prstGeom>
        </p:spPr>
      </p:pic>
      <p:pic>
        <p:nvPicPr>
          <p:cNvPr id="67" name="Graphic 66">
            <a:extLst>
              <a:ext uri="{FF2B5EF4-FFF2-40B4-BE49-F238E27FC236}">
                <a16:creationId xmlns:a16="http://schemas.microsoft.com/office/drawing/2014/main" id="{C39698E2-2EF7-B70F-377D-69131F22D61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507420" y="3590314"/>
            <a:ext cx="685800" cy="685800"/>
          </a:xfrm>
          <a:prstGeom prst="rect">
            <a:avLst/>
          </a:prstGeom>
        </p:spPr>
      </p:pic>
      <p:pic>
        <p:nvPicPr>
          <p:cNvPr id="68" name="Graphic 67">
            <a:extLst>
              <a:ext uri="{FF2B5EF4-FFF2-40B4-BE49-F238E27FC236}">
                <a16:creationId xmlns:a16="http://schemas.microsoft.com/office/drawing/2014/main" id="{8C13D7EE-A923-CC84-EDE6-072EF4147A4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513743" y="3590314"/>
            <a:ext cx="636913" cy="685800"/>
          </a:xfrm>
          <a:prstGeom prst="rect">
            <a:avLst/>
          </a:prstGeom>
        </p:spPr>
      </p:pic>
      <p:sp>
        <p:nvSpPr>
          <p:cNvPr id="69" name="TextBox 68">
            <a:extLst>
              <a:ext uri="{FF2B5EF4-FFF2-40B4-BE49-F238E27FC236}">
                <a16:creationId xmlns:a16="http://schemas.microsoft.com/office/drawing/2014/main" id="{D8AA1FB3-6E66-A1B0-7231-1F895B2DA3D9}"/>
              </a:ext>
            </a:extLst>
          </p:cNvPr>
          <p:cNvSpPr txBox="1"/>
          <p:nvPr/>
        </p:nvSpPr>
        <p:spPr>
          <a:xfrm>
            <a:off x="237103" y="4276301"/>
            <a:ext cx="1213794" cy="415498"/>
          </a:xfrm>
          <a:prstGeom prst="rect">
            <a:avLst/>
          </a:prstGeom>
          <a:noFill/>
        </p:spPr>
        <p:txBody>
          <a:bodyPr wrap="none" rtlCol="0">
            <a:spAutoFit/>
          </a:bodyPr>
          <a:lstStyle/>
          <a:p>
            <a:pPr algn="ctr"/>
            <a:r>
              <a:rPr lang="en-US" sz="1050" dirty="0" err="1"/>
              <a:t>CosmosDB</a:t>
            </a:r>
            <a:endParaRPr lang="en-US" sz="1050" dirty="0"/>
          </a:p>
          <a:p>
            <a:pPr algn="ctr"/>
            <a:r>
              <a:rPr lang="en-US" sz="1050" dirty="0"/>
              <a:t>(likely MongoDB)</a:t>
            </a:r>
          </a:p>
        </p:txBody>
      </p:sp>
      <p:sp>
        <p:nvSpPr>
          <p:cNvPr id="70" name="TextBox 69">
            <a:extLst>
              <a:ext uri="{FF2B5EF4-FFF2-40B4-BE49-F238E27FC236}">
                <a16:creationId xmlns:a16="http://schemas.microsoft.com/office/drawing/2014/main" id="{FEB9C071-2151-2F81-1AD4-C78BBE77A684}"/>
              </a:ext>
            </a:extLst>
          </p:cNvPr>
          <p:cNvSpPr txBox="1"/>
          <p:nvPr/>
        </p:nvSpPr>
        <p:spPr>
          <a:xfrm>
            <a:off x="1499902" y="4276301"/>
            <a:ext cx="700833" cy="415498"/>
          </a:xfrm>
          <a:prstGeom prst="rect">
            <a:avLst/>
          </a:prstGeom>
          <a:noFill/>
        </p:spPr>
        <p:txBody>
          <a:bodyPr wrap="none" rtlCol="0">
            <a:spAutoFit/>
          </a:bodyPr>
          <a:lstStyle/>
          <a:p>
            <a:pPr algn="ctr"/>
            <a:r>
              <a:rPr lang="en-US" sz="1050" dirty="0"/>
              <a:t>Azure AI</a:t>
            </a:r>
          </a:p>
          <a:p>
            <a:pPr algn="ctr"/>
            <a:r>
              <a:rPr lang="en-US" sz="1050" dirty="0"/>
              <a:t>Search</a:t>
            </a:r>
          </a:p>
        </p:txBody>
      </p:sp>
      <p:sp>
        <p:nvSpPr>
          <p:cNvPr id="71" name="TextBox 70">
            <a:extLst>
              <a:ext uri="{FF2B5EF4-FFF2-40B4-BE49-F238E27FC236}">
                <a16:creationId xmlns:a16="http://schemas.microsoft.com/office/drawing/2014/main" id="{39A6C0CB-DACB-01B8-A660-583799276A08}"/>
              </a:ext>
            </a:extLst>
          </p:cNvPr>
          <p:cNvSpPr txBox="1"/>
          <p:nvPr/>
        </p:nvSpPr>
        <p:spPr>
          <a:xfrm>
            <a:off x="2445871" y="4273979"/>
            <a:ext cx="761747" cy="415498"/>
          </a:xfrm>
          <a:prstGeom prst="rect">
            <a:avLst/>
          </a:prstGeom>
          <a:noFill/>
        </p:spPr>
        <p:txBody>
          <a:bodyPr wrap="none" rtlCol="0">
            <a:spAutoFit/>
          </a:bodyPr>
          <a:lstStyle/>
          <a:p>
            <a:pPr algn="ctr"/>
            <a:r>
              <a:rPr lang="en-US" sz="1050" dirty="0"/>
              <a:t>Azure ML</a:t>
            </a:r>
          </a:p>
          <a:p>
            <a:pPr algn="ctr"/>
            <a:r>
              <a:rPr lang="en-US" sz="1050" dirty="0"/>
              <a:t>Studio</a:t>
            </a:r>
          </a:p>
        </p:txBody>
      </p:sp>
    </p:spTree>
    <p:extLst>
      <p:ext uri="{BB962C8B-B14F-4D97-AF65-F5344CB8AC3E}">
        <p14:creationId xmlns:p14="http://schemas.microsoft.com/office/powerpoint/2010/main" val="32028306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B5F5F-7B49-09D3-198B-673CF84926EC}"/>
              </a:ext>
            </a:extLst>
          </p:cNvPr>
          <p:cNvSpPr>
            <a:spLocks noGrp="1"/>
          </p:cNvSpPr>
          <p:nvPr>
            <p:ph type="title"/>
          </p:nvPr>
        </p:nvSpPr>
        <p:spPr>
          <a:xfrm>
            <a:off x="354287" y="180900"/>
            <a:ext cx="2808000" cy="755700"/>
          </a:xfrm>
        </p:spPr>
        <p:txBody>
          <a:bodyPr/>
          <a:lstStyle/>
          <a:p>
            <a:r>
              <a:rPr lang="en-US" dirty="0">
                <a:solidFill>
                  <a:schemeClr val="tx1"/>
                </a:solidFill>
              </a:rPr>
              <a:t>Prompt Flows</a:t>
            </a:r>
          </a:p>
        </p:txBody>
      </p:sp>
      <p:sp>
        <p:nvSpPr>
          <p:cNvPr id="3" name="Text Placeholder 2">
            <a:extLst>
              <a:ext uri="{FF2B5EF4-FFF2-40B4-BE49-F238E27FC236}">
                <a16:creationId xmlns:a16="http://schemas.microsoft.com/office/drawing/2014/main" id="{87019AB9-C6B9-2D67-47BC-5496235E666B}"/>
              </a:ext>
            </a:extLst>
          </p:cNvPr>
          <p:cNvSpPr>
            <a:spLocks noGrp="1"/>
          </p:cNvSpPr>
          <p:nvPr>
            <p:ph type="body" idx="1"/>
          </p:nvPr>
        </p:nvSpPr>
        <p:spPr>
          <a:xfrm>
            <a:off x="319500" y="1040190"/>
            <a:ext cx="2808000" cy="2628839"/>
          </a:xfrm>
        </p:spPr>
        <p:txBody>
          <a:bodyPr/>
          <a:lstStyle/>
          <a:p>
            <a:r>
              <a:rPr lang="en-US" dirty="0"/>
              <a:t>Allow for you to specify custom logic on how your user’s query gets handled in an LLM input.</a:t>
            </a:r>
          </a:p>
          <a:p>
            <a:endParaRPr lang="en-US" dirty="0"/>
          </a:p>
          <a:p>
            <a:r>
              <a:rPr lang="en-US" dirty="0"/>
              <a:t>Execute custom code to better parse/prepare the input</a:t>
            </a:r>
          </a:p>
          <a:p>
            <a:pPr marL="152400" indent="0">
              <a:buNone/>
            </a:pPr>
            <a:endParaRPr lang="en-US" dirty="0"/>
          </a:p>
        </p:txBody>
      </p:sp>
      <p:pic>
        <p:nvPicPr>
          <p:cNvPr id="7" name="Picture 6">
            <a:extLst>
              <a:ext uri="{FF2B5EF4-FFF2-40B4-BE49-F238E27FC236}">
                <a16:creationId xmlns:a16="http://schemas.microsoft.com/office/drawing/2014/main" id="{EE824A1E-32DA-1088-E819-21BB91C470EB}"/>
              </a:ext>
            </a:extLst>
          </p:cNvPr>
          <p:cNvPicPr>
            <a:picLocks noChangeAspect="1"/>
          </p:cNvPicPr>
          <p:nvPr/>
        </p:nvPicPr>
        <p:blipFill>
          <a:blip r:embed="rId2"/>
          <a:stretch>
            <a:fillRect/>
          </a:stretch>
        </p:blipFill>
        <p:spPr>
          <a:xfrm>
            <a:off x="1365253" y="2729760"/>
            <a:ext cx="4702836" cy="2232840"/>
          </a:xfrm>
          <a:prstGeom prst="rect">
            <a:avLst/>
          </a:prstGeom>
          <a:ln>
            <a:solidFill>
              <a:schemeClr val="tx1"/>
            </a:solidFill>
          </a:ln>
        </p:spPr>
      </p:pic>
      <p:pic>
        <p:nvPicPr>
          <p:cNvPr id="5" name="Picture 4">
            <a:extLst>
              <a:ext uri="{FF2B5EF4-FFF2-40B4-BE49-F238E27FC236}">
                <a16:creationId xmlns:a16="http://schemas.microsoft.com/office/drawing/2014/main" id="{D6DEC95F-F79F-70E4-4490-DBF2F6F28980}"/>
              </a:ext>
            </a:extLst>
          </p:cNvPr>
          <p:cNvPicPr>
            <a:picLocks noChangeAspect="1"/>
          </p:cNvPicPr>
          <p:nvPr/>
        </p:nvPicPr>
        <p:blipFill>
          <a:blip r:embed="rId3"/>
          <a:stretch>
            <a:fillRect/>
          </a:stretch>
        </p:blipFill>
        <p:spPr>
          <a:xfrm>
            <a:off x="6524671" y="0"/>
            <a:ext cx="2619329" cy="5143500"/>
          </a:xfrm>
          <a:prstGeom prst="rect">
            <a:avLst/>
          </a:prstGeom>
          <a:ln>
            <a:solidFill>
              <a:schemeClr val="tx1"/>
            </a:solidFill>
          </a:ln>
        </p:spPr>
      </p:pic>
      <p:sp>
        <p:nvSpPr>
          <p:cNvPr id="10" name="Text Placeholder 2">
            <a:extLst>
              <a:ext uri="{FF2B5EF4-FFF2-40B4-BE49-F238E27FC236}">
                <a16:creationId xmlns:a16="http://schemas.microsoft.com/office/drawing/2014/main" id="{9EA8F792-02B6-CA0E-7C06-C6DC8356CABC}"/>
              </a:ext>
            </a:extLst>
          </p:cNvPr>
          <p:cNvSpPr txBox="1">
            <a:spLocks/>
          </p:cNvSpPr>
          <p:nvPr/>
        </p:nvSpPr>
        <p:spPr>
          <a:xfrm>
            <a:off x="3127500" y="1040190"/>
            <a:ext cx="2808000" cy="262884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04800" algn="l" rtl="0" eaLnBrk="1" hangingPunct="1">
              <a:lnSpc>
                <a:spcPct val="115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1pPr>
            <a:lvl2pPr marL="914400" marR="0" lvl="1"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2pPr>
            <a:lvl3pPr marL="1371600" marR="0" lvl="2"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3pPr>
            <a:lvl4pPr marL="1828800" marR="0" lvl="3"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4pPr>
            <a:lvl5pPr marL="2286000" marR="0" lvl="4"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5pPr>
            <a:lvl6pPr marL="2743200" marR="0" lvl="5"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6pPr>
            <a:lvl7pPr marL="3200400" marR="0" lvl="6"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7pPr>
            <a:lvl8pPr marL="3657600" marR="0" lvl="7"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8pPr>
            <a:lvl9pPr marL="4114800" marR="0" lvl="8" indent="-304800" algn="l" rtl="0" eaLnBrk="1" hangingPunct="1">
              <a:lnSpc>
                <a:spcPct val="115000"/>
              </a:lnSpc>
              <a:spcBef>
                <a:spcPts val="1600"/>
              </a:spcBef>
              <a:spcAft>
                <a:spcPts val="1600"/>
              </a:spcAft>
              <a:buClr>
                <a:schemeClr val="dk2"/>
              </a:buClr>
              <a:buSzPts val="1200"/>
              <a:buFont typeface="Lato"/>
              <a:buChar char="■"/>
              <a:defRPr sz="1200" b="0" i="0" u="none" strike="noStrike" cap="none">
                <a:solidFill>
                  <a:schemeClr val="dk2"/>
                </a:solidFill>
                <a:latin typeface="Lato"/>
                <a:ea typeface="Lato"/>
                <a:cs typeface="Lato"/>
                <a:sym typeface="Lato"/>
              </a:defRPr>
            </a:lvl9pPr>
          </a:lstStyle>
          <a:p>
            <a:r>
              <a:rPr lang="en-US" dirty="0"/>
              <a:t>Can call specific data sources to augment the response</a:t>
            </a:r>
          </a:p>
          <a:p>
            <a:endParaRPr lang="en-US" dirty="0"/>
          </a:p>
          <a:p>
            <a:r>
              <a:rPr lang="en-US" dirty="0"/>
              <a:t>Refine the response to meet your specific output requirements</a:t>
            </a:r>
          </a:p>
        </p:txBody>
      </p:sp>
      <p:sp>
        <p:nvSpPr>
          <p:cNvPr id="11" name="Rectangle 10">
            <a:extLst>
              <a:ext uri="{FF2B5EF4-FFF2-40B4-BE49-F238E27FC236}">
                <a16:creationId xmlns:a16="http://schemas.microsoft.com/office/drawing/2014/main" id="{1DD77834-4AFC-FEB9-C4CB-486E9E6B0C7A}"/>
              </a:ext>
            </a:extLst>
          </p:cNvPr>
          <p:cNvSpPr/>
          <p:nvPr/>
        </p:nvSpPr>
        <p:spPr>
          <a:xfrm>
            <a:off x="4984814" y="2530324"/>
            <a:ext cx="1901371" cy="41679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“Chat with Wikipedia” Example</a:t>
            </a:r>
          </a:p>
        </p:txBody>
      </p:sp>
    </p:spTree>
    <p:extLst>
      <p:ext uri="{BB962C8B-B14F-4D97-AF65-F5344CB8AC3E}">
        <p14:creationId xmlns:p14="http://schemas.microsoft.com/office/powerpoint/2010/main" val="2050844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BDE8B-3DCD-40AA-ABA0-E40A81007FF0}"/>
              </a:ext>
            </a:extLst>
          </p:cNvPr>
          <p:cNvSpPr>
            <a:spLocks noGrp="1"/>
          </p:cNvSpPr>
          <p:nvPr>
            <p:ph type="title"/>
          </p:nvPr>
        </p:nvSpPr>
        <p:spPr/>
        <p:txBody>
          <a:bodyPr/>
          <a:lstStyle/>
          <a:p>
            <a:r>
              <a:rPr lang="en-US" dirty="0" err="1">
                <a:solidFill>
                  <a:schemeClr val="tx1"/>
                </a:solidFill>
              </a:rPr>
              <a:t>MLOps</a:t>
            </a:r>
            <a:r>
              <a:rPr lang="en-US" dirty="0">
                <a:solidFill>
                  <a:schemeClr val="tx1"/>
                </a:solidFill>
              </a:rPr>
              <a:t> and</a:t>
            </a:r>
            <a:br>
              <a:rPr lang="en-US" dirty="0">
                <a:solidFill>
                  <a:schemeClr val="tx1"/>
                </a:solidFill>
              </a:rPr>
            </a:br>
            <a:r>
              <a:rPr lang="en-US" dirty="0">
                <a:solidFill>
                  <a:schemeClr val="tx1"/>
                </a:solidFill>
              </a:rPr>
              <a:t>Model Deployment</a:t>
            </a:r>
            <a:endParaRPr lang="en-US" dirty="0">
              <a:solidFill>
                <a:schemeClr val="accent3"/>
              </a:solidFill>
            </a:endParaRPr>
          </a:p>
        </p:txBody>
      </p:sp>
    </p:spTree>
    <p:extLst>
      <p:ext uri="{BB962C8B-B14F-4D97-AF65-F5344CB8AC3E}">
        <p14:creationId xmlns:p14="http://schemas.microsoft.com/office/powerpoint/2010/main" val="3460691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5906C-6919-474F-917E-AC8DA92CFC7D}"/>
              </a:ext>
            </a:extLst>
          </p:cNvPr>
          <p:cNvSpPr>
            <a:spLocks noGrp="1"/>
          </p:cNvSpPr>
          <p:nvPr>
            <p:ph type="title"/>
          </p:nvPr>
        </p:nvSpPr>
        <p:spPr>
          <a:xfrm>
            <a:off x="187277" y="469900"/>
            <a:ext cx="5047109" cy="4077741"/>
          </a:xfrm>
        </p:spPr>
        <p:txBody>
          <a:bodyPr/>
          <a:lstStyle/>
          <a:p>
            <a:pPr>
              <a:lnSpc>
                <a:spcPct val="100000"/>
              </a:lnSpc>
            </a:pPr>
            <a:r>
              <a:rPr lang="en-US" sz="4050" dirty="0">
                <a:solidFill>
                  <a:schemeClr val="tx1"/>
                </a:solidFill>
              </a:rPr>
              <a:t>“Now that my client has an ML model that they’re happy with, how do we go about using it in production?”</a:t>
            </a:r>
          </a:p>
        </p:txBody>
      </p:sp>
      <p:pic>
        <p:nvPicPr>
          <p:cNvPr id="5" name="Picture 4">
            <a:extLst>
              <a:ext uri="{FF2B5EF4-FFF2-40B4-BE49-F238E27FC236}">
                <a16:creationId xmlns:a16="http://schemas.microsoft.com/office/drawing/2014/main" id="{77B7AF98-2D2B-4B73-9D24-EFFF45994104}"/>
              </a:ext>
            </a:extLst>
          </p:cNvPr>
          <p:cNvPicPr>
            <a:picLocks noChangeAspect="1"/>
          </p:cNvPicPr>
          <p:nvPr/>
        </p:nvPicPr>
        <p:blipFill>
          <a:blip r:embed="rId2"/>
          <a:stretch>
            <a:fillRect/>
          </a:stretch>
        </p:blipFill>
        <p:spPr>
          <a:xfrm>
            <a:off x="5234386" y="1210931"/>
            <a:ext cx="3722337" cy="2721639"/>
          </a:xfrm>
          <a:prstGeom prst="rect">
            <a:avLst/>
          </a:prstGeom>
        </p:spPr>
      </p:pic>
    </p:spTree>
    <p:extLst>
      <p:ext uri="{BB962C8B-B14F-4D97-AF65-F5344CB8AC3E}">
        <p14:creationId xmlns:p14="http://schemas.microsoft.com/office/powerpoint/2010/main" val="8531128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75138-6404-B5B6-FFAC-2341C1E60A4C}"/>
              </a:ext>
            </a:extLst>
          </p:cNvPr>
          <p:cNvSpPr>
            <a:spLocks noGrp="1"/>
          </p:cNvSpPr>
          <p:nvPr>
            <p:ph type="title"/>
          </p:nvPr>
        </p:nvSpPr>
        <p:spPr/>
        <p:txBody>
          <a:bodyPr/>
          <a:lstStyle/>
          <a:p>
            <a:r>
              <a:rPr lang="en-US" dirty="0"/>
              <a:t>Deployment Options</a:t>
            </a:r>
          </a:p>
        </p:txBody>
      </p:sp>
      <p:sp>
        <p:nvSpPr>
          <p:cNvPr id="4" name="Text Placeholder 3">
            <a:extLst>
              <a:ext uri="{FF2B5EF4-FFF2-40B4-BE49-F238E27FC236}">
                <a16:creationId xmlns:a16="http://schemas.microsoft.com/office/drawing/2014/main" id="{2D60D413-8822-EC26-A81B-02F1938CFCB2}"/>
              </a:ext>
            </a:extLst>
          </p:cNvPr>
          <p:cNvSpPr>
            <a:spLocks noGrp="1"/>
          </p:cNvSpPr>
          <p:nvPr>
            <p:ph type="body" idx="1"/>
          </p:nvPr>
        </p:nvSpPr>
        <p:spPr>
          <a:xfrm>
            <a:off x="864550" y="1528131"/>
            <a:ext cx="3071400" cy="3002400"/>
          </a:xfrm>
        </p:spPr>
        <p:txBody>
          <a:bodyPr/>
          <a:lstStyle/>
          <a:p>
            <a:pPr marL="139700" indent="0">
              <a:buNone/>
            </a:pPr>
            <a:r>
              <a:rPr lang="en-US" b="1" dirty="0"/>
              <a:t>Batch</a:t>
            </a:r>
          </a:p>
          <a:p>
            <a:r>
              <a:rPr lang="en-US" dirty="0"/>
              <a:t>For when you have a larger set of data that can be scored all at once.</a:t>
            </a:r>
          </a:p>
          <a:p>
            <a:pPr marL="139700" indent="0">
              <a:buNone/>
            </a:pPr>
            <a:endParaRPr lang="en-US" dirty="0"/>
          </a:p>
          <a:p>
            <a:r>
              <a:rPr lang="en-US" dirty="0"/>
              <a:t>Scheduled at a specific time or triggered based on the presence of new data.</a:t>
            </a:r>
          </a:p>
          <a:p>
            <a:pPr marL="139700" indent="0">
              <a:buNone/>
            </a:pPr>
            <a:endParaRPr lang="en-US" dirty="0"/>
          </a:p>
          <a:p>
            <a:r>
              <a:rPr lang="en-US" i="1" dirty="0"/>
              <a:t>“Every morning at 8am, score all of the data from the day before in bulk.”</a:t>
            </a:r>
          </a:p>
          <a:p>
            <a:endParaRPr lang="en-US" dirty="0"/>
          </a:p>
        </p:txBody>
      </p:sp>
      <p:sp>
        <p:nvSpPr>
          <p:cNvPr id="5" name="Text Placeholder 4">
            <a:extLst>
              <a:ext uri="{FF2B5EF4-FFF2-40B4-BE49-F238E27FC236}">
                <a16:creationId xmlns:a16="http://schemas.microsoft.com/office/drawing/2014/main" id="{7570AABE-12D8-0148-5140-C12B275B1A4E}"/>
              </a:ext>
            </a:extLst>
          </p:cNvPr>
          <p:cNvSpPr>
            <a:spLocks noGrp="1"/>
          </p:cNvSpPr>
          <p:nvPr>
            <p:ph type="body" idx="2"/>
          </p:nvPr>
        </p:nvSpPr>
        <p:spPr>
          <a:xfrm>
            <a:off x="5208052" y="1528131"/>
            <a:ext cx="3071400" cy="3002400"/>
          </a:xfrm>
        </p:spPr>
        <p:txBody>
          <a:bodyPr/>
          <a:lstStyle/>
          <a:p>
            <a:pPr marL="139700" indent="0">
              <a:buNone/>
            </a:pPr>
            <a:r>
              <a:rPr lang="en-US" b="1" dirty="0"/>
              <a:t>Realtime</a:t>
            </a:r>
          </a:p>
          <a:p>
            <a:r>
              <a:rPr lang="en-US" dirty="0"/>
              <a:t>For when you have data to score that comes in sporadically.</a:t>
            </a:r>
          </a:p>
          <a:p>
            <a:endParaRPr lang="en-US" dirty="0"/>
          </a:p>
          <a:p>
            <a:r>
              <a:rPr lang="en-US" dirty="0"/>
              <a:t>Usually deployed as an API endpoint that can be called.</a:t>
            </a:r>
          </a:p>
          <a:p>
            <a:endParaRPr lang="en-US" dirty="0"/>
          </a:p>
          <a:p>
            <a:r>
              <a:rPr lang="en-US" i="1" dirty="0"/>
              <a:t>“As new data comes in, score each record one at a time.”</a:t>
            </a:r>
          </a:p>
        </p:txBody>
      </p:sp>
    </p:spTree>
    <p:extLst>
      <p:ext uri="{BB962C8B-B14F-4D97-AF65-F5344CB8AC3E}">
        <p14:creationId xmlns:p14="http://schemas.microsoft.com/office/powerpoint/2010/main" val="11301472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5D6A3-1E9F-115B-B667-256F273077A8}"/>
              </a:ext>
            </a:extLst>
          </p:cNvPr>
          <p:cNvSpPr>
            <a:spLocks noGrp="1"/>
          </p:cNvSpPr>
          <p:nvPr>
            <p:ph type="title"/>
          </p:nvPr>
        </p:nvSpPr>
        <p:spPr>
          <a:xfrm>
            <a:off x="319500" y="233230"/>
            <a:ext cx="2808000" cy="755700"/>
          </a:xfrm>
        </p:spPr>
        <p:txBody>
          <a:bodyPr/>
          <a:lstStyle/>
          <a:p>
            <a:r>
              <a:rPr lang="en-US" dirty="0"/>
              <a:t>Batch Scoring</a:t>
            </a:r>
          </a:p>
        </p:txBody>
      </p:sp>
      <p:pic>
        <p:nvPicPr>
          <p:cNvPr id="4" name="Picture 3">
            <a:extLst>
              <a:ext uri="{FF2B5EF4-FFF2-40B4-BE49-F238E27FC236}">
                <a16:creationId xmlns:a16="http://schemas.microsoft.com/office/drawing/2014/main" id="{9AF3AD66-C968-528E-5AD0-E5937C4D9AA4}"/>
              </a:ext>
            </a:extLst>
          </p:cNvPr>
          <p:cNvPicPr>
            <a:picLocks noChangeAspect="1"/>
          </p:cNvPicPr>
          <p:nvPr/>
        </p:nvPicPr>
        <p:blipFill>
          <a:blip r:embed="rId2"/>
          <a:srcRect t="275" b="275"/>
          <a:stretch/>
        </p:blipFill>
        <p:spPr>
          <a:xfrm>
            <a:off x="7938247" y="1168434"/>
            <a:ext cx="886253" cy="958103"/>
          </a:xfrm>
          <a:prstGeom prst="rect">
            <a:avLst/>
          </a:prstGeom>
        </p:spPr>
      </p:pic>
      <p:cxnSp>
        <p:nvCxnSpPr>
          <p:cNvPr id="5" name="Straight Arrow Connector 4">
            <a:extLst>
              <a:ext uri="{FF2B5EF4-FFF2-40B4-BE49-F238E27FC236}">
                <a16:creationId xmlns:a16="http://schemas.microsoft.com/office/drawing/2014/main" id="{4266ABBA-C769-989C-FDEF-896739A98A98}"/>
              </a:ext>
            </a:extLst>
          </p:cNvPr>
          <p:cNvCxnSpPr>
            <a:stCxn id="14" idx="3"/>
            <a:endCxn id="8" idx="1"/>
          </p:cNvCxnSpPr>
          <p:nvPr/>
        </p:nvCxnSpPr>
        <p:spPr>
          <a:xfrm>
            <a:off x="5692846" y="1649430"/>
            <a:ext cx="629782" cy="649"/>
          </a:xfrm>
          <a:prstGeom prst="straightConnector1">
            <a:avLst/>
          </a:prstGeom>
          <a:ln w="76200" cap="rnd">
            <a:solidFill>
              <a:schemeClr val="tx1"/>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DDED6B2D-A57A-1398-FBD9-E070CE3B2C85}"/>
              </a:ext>
            </a:extLst>
          </p:cNvPr>
          <p:cNvCxnSpPr>
            <a:cxnSpLocks/>
            <a:stCxn id="8" idx="3"/>
            <a:endCxn id="4" idx="1"/>
          </p:cNvCxnSpPr>
          <p:nvPr/>
        </p:nvCxnSpPr>
        <p:spPr>
          <a:xfrm flipV="1">
            <a:off x="7280731" y="1647485"/>
            <a:ext cx="657516" cy="2594"/>
          </a:xfrm>
          <a:prstGeom prst="straightConnector1">
            <a:avLst/>
          </a:prstGeom>
          <a:ln w="76200" cap="rnd">
            <a:solidFill>
              <a:schemeClr val="tx1"/>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C25CD57F-0A3E-7B9E-0617-8C97A282AE0B}"/>
              </a:ext>
            </a:extLst>
          </p:cNvPr>
          <p:cNvCxnSpPr>
            <a:cxnSpLocks/>
            <a:stCxn id="4" idx="2"/>
            <a:endCxn id="14" idx="2"/>
          </p:cNvCxnSpPr>
          <p:nvPr/>
        </p:nvCxnSpPr>
        <p:spPr>
          <a:xfrm rot="5400000">
            <a:off x="6769781" y="517537"/>
            <a:ext cx="2594" cy="3220592"/>
          </a:xfrm>
          <a:prstGeom prst="bentConnector3">
            <a:avLst>
              <a:gd name="adj1" fmla="val 18882938"/>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6F00A781-6FED-276E-8CDD-FA11B1D6493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322628" y="1171027"/>
            <a:ext cx="958103" cy="958103"/>
          </a:xfrm>
          <a:prstGeom prst="rect">
            <a:avLst/>
          </a:prstGeom>
        </p:spPr>
      </p:pic>
      <p:sp>
        <p:nvSpPr>
          <p:cNvPr id="9" name="TextBox 8">
            <a:extLst>
              <a:ext uri="{FF2B5EF4-FFF2-40B4-BE49-F238E27FC236}">
                <a16:creationId xmlns:a16="http://schemas.microsoft.com/office/drawing/2014/main" id="{4E3759E3-7167-9A5D-C2FA-B0538717CC01}"/>
              </a:ext>
            </a:extLst>
          </p:cNvPr>
          <p:cNvSpPr txBox="1"/>
          <p:nvPr/>
        </p:nvSpPr>
        <p:spPr>
          <a:xfrm>
            <a:off x="5333971" y="694570"/>
            <a:ext cx="2935419" cy="415498"/>
          </a:xfrm>
          <a:prstGeom prst="rect">
            <a:avLst/>
          </a:prstGeom>
          <a:noFill/>
        </p:spPr>
        <p:txBody>
          <a:bodyPr wrap="none" rtlCol="0">
            <a:spAutoFit/>
          </a:bodyPr>
          <a:lstStyle/>
          <a:p>
            <a:pPr algn="ctr"/>
            <a:r>
              <a:rPr lang="en-US" sz="1050" b="1" dirty="0">
                <a:solidFill>
                  <a:schemeClr val="tx1"/>
                </a:solidFill>
              </a:rPr>
              <a:t>Databricks Option 1:</a:t>
            </a:r>
          </a:p>
          <a:p>
            <a:pPr algn="ctr"/>
            <a:r>
              <a:rPr lang="en-US" sz="1050" dirty="0">
                <a:solidFill>
                  <a:schemeClr val="tx1"/>
                </a:solidFill>
              </a:rPr>
              <a:t>Databricks + Data Factory as the Orchestrator</a:t>
            </a:r>
          </a:p>
        </p:txBody>
      </p:sp>
      <p:pic>
        <p:nvPicPr>
          <p:cNvPr id="10" name="Graphic 9">
            <a:extLst>
              <a:ext uri="{FF2B5EF4-FFF2-40B4-BE49-F238E27FC236}">
                <a16:creationId xmlns:a16="http://schemas.microsoft.com/office/drawing/2014/main" id="{D5414298-8EB9-ABEF-72E1-6133B5CFB7D7}"/>
              </a:ext>
            </a:extLst>
          </p:cNvPr>
          <p:cNvPicPr>
            <a:picLocks noChangeAspect="1"/>
          </p:cNvPicPr>
          <p:nvPr/>
        </p:nvPicPr>
        <p:blipFill>
          <a:blip r:embed="rId5">
            <a:extLst>
              <a:ext uri="{96DAC541-7B7A-43D3-8B79-37D633B846F1}">
                <asvg:svgBlip xmlns:asvg="http://schemas.microsoft.com/office/drawing/2016/SVG/main" r:embed="rId6"/>
              </a:ext>
            </a:extLst>
          </a:blip>
          <a:srcRect t="4921" b="4921"/>
          <a:stretch/>
        </p:blipFill>
        <p:spPr>
          <a:xfrm>
            <a:off x="5020333" y="3350466"/>
            <a:ext cx="1064128" cy="959400"/>
          </a:xfrm>
          <a:prstGeom prst="rect">
            <a:avLst/>
          </a:prstGeom>
        </p:spPr>
      </p:pic>
      <p:pic>
        <p:nvPicPr>
          <p:cNvPr id="11" name="Picture 10">
            <a:extLst>
              <a:ext uri="{FF2B5EF4-FFF2-40B4-BE49-F238E27FC236}">
                <a16:creationId xmlns:a16="http://schemas.microsoft.com/office/drawing/2014/main" id="{76165AA6-D7E0-02A2-141E-194D95500399}"/>
              </a:ext>
            </a:extLst>
          </p:cNvPr>
          <p:cNvPicPr>
            <a:picLocks noChangeAspect="1"/>
          </p:cNvPicPr>
          <p:nvPr/>
        </p:nvPicPr>
        <p:blipFill>
          <a:blip r:embed="rId2"/>
          <a:srcRect t="275" b="275"/>
          <a:stretch/>
        </p:blipFill>
        <p:spPr>
          <a:xfrm>
            <a:off x="7302977" y="3351763"/>
            <a:ext cx="886253" cy="958103"/>
          </a:xfrm>
          <a:prstGeom prst="rect">
            <a:avLst/>
          </a:prstGeom>
        </p:spPr>
      </p:pic>
      <p:cxnSp>
        <p:nvCxnSpPr>
          <p:cNvPr id="12" name="Straight Arrow Connector 11">
            <a:extLst>
              <a:ext uri="{FF2B5EF4-FFF2-40B4-BE49-F238E27FC236}">
                <a16:creationId xmlns:a16="http://schemas.microsoft.com/office/drawing/2014/main" id="{B19FA971-8F19-23BC-542C-51F402A4D1D3}"/>
              </a:ext>
            </a:extLst>
          </p:cNvPr>
          <p:cNvCxnSpPr>
            <a:cxnSpLocks/>
            <a:stCxn id="10" idx="3"/>
            <a:endCxn id="11" idx="1"/>
          </p:cNvCxnSpPr>
          <p:nvPr/>
        </p:nvCxnSpPr>
        <p:spPr>
          <a:xfrm>
            <a:off x="6084461" y="3830166"/>
            <a:ext cx="1218515" cy="649"/>
          </a:xfrm>
          <a:prstGeom prst="straightConnector1">
            <a:avLst/>
          </a:prstGeom>
          <a:ln w="76200" cap="rnd">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20BE137-B9F2-7A19-99DC-50419518F756}"/>
              </a:ext>
            </a:extLst>
          </p:cNvPr>
          <p:cNvSpPr txBox="1"/>
          <p:nvPr/>
        </p:nvSpPr>
        <p:spPr>
          <a:xfrm>
            <a:off x="5981022" y="2874297"/>
            <a:ext cx="1425391" cy="415498"/>
          </a:xfrm>
          <a:prstGeom prst="rect">
            <a:avLst/>
          </a:prstGeom>
          <a:noFill/>
        </p:spPr>
        <p:txBody>
          <a:bodyPr wrap="none" rtlCol="0">
            <a:spAutoFit/>
          </a:bodyPr>
          <a:lstStyle/>
          <a:p>
            <a:pPr algn="ctr"/>
            <a:r>
              <a:rPr lang="en-US" sz="1050" b="1" dirty="0">
                <a:solidFill>
                  <a:schemeClr val="tx1"/>
                </a:solidFill>
              </a:rPr>
              <a:t>Databrick Option 2:</a:t>
            </a:r>
          </a:p>
          <a:p>
            <a:pPr algn="ctr"/>
            <a:r>
              <a:rPr lang="en-US" sz="1050" dirty="0">
                <a:solidFill>
                  <a:schemeClr val="tx1"/>
                </a:solidFill>
              </a:rPr>
              <a:t>Databricks Jobs</a:t>
            </a:r>
          </a:p>
        </p:txBody>
      </p:sp>
      <p:pic>
        <p:nvPicPr>
          <p:cNvPr id="14" name="Graphic 13">
            <a:extLst>
              <a:ext uri="{FF2B5EF4-FFF2-40B4-BE49-F238E27FC236}">
                <a16:creationId xmlns:a16="http://schemas.microsoft.com/office/drawing/2014/main" id="{7915A30E-35EE-C5A3-5B7C-9B3C07C92862}"/>
              </a:ext>
            </a:extLst>
          </p:cNvPr>
          <p:cNvPicPr>
            <a:picLocks noChangeAspect="1"/>
          </p:cNvPicPr>
          <p:nvPr/>
        </p:nvPicPr>
        <p:blipFill>
          <a:blip r:embed="rId5">
            <a:extLst>
              <a:ext uri="{96DAC541-7B7A-43D3-8B79-37D633B846F1}">
                <asvg:svgBlip xmlns:asvg="http://schemas.microsoft.com/office/drawing/2016/SVG/main" r:embed="rId6"/>
              </a:ext>
            </a:extLst>
          </a:blip>
          <a:srcRect t="4921" b="4921"/>
          <a:stretch/>
        </p:blipFill>
        <p:spPr>
          <a:xfrm>
            <a:off x="4628718" y="1169730"/>
            <a:ext cx="1064128" cy="959400"/>
          </a:xfrm>
          <a:prstGeom prst="rect">
            <a:avLst/>
          </a:prstGeom>
        </p:spPr>
      </p:pic>
      <p:pic>
        <p:nvPicPr>
          <p:cNvPr id="18" name="Picture 17">
            <a:extLst>
              <a:ext uri="{FF2B5EF4-FFF2-40B4-BE49-F238E27FC236}">
                <a16:creationId xmlns:a16="http://schemas.microsoft.com/office/drawing/2014/main" id="{5800CDDB-9525-FF7C-1C51-781F9AED4A76}"/>
              </a:ext>
            </a:extLst>
          </p:cNvPr>
          <p:cNvPicPr>
            <a:picLocks noChangeAspect="1"/>
          </p:cNvPicPr>
          <p:nvPr/>
        </p:nvPicPr>
        <p:blipFill>
          <a:blip r:embed="rId7"/>
          <a:stretch>
            <a:fillRect/>
          </a:stretch>
        </p:blipFill>
        <p:spPr>
          <a:xfrm>
            <a:off x="1911304" y="988930"/>
            <a:ext cx="2295636" cy="3929138"/>
          </a:xfrm>
          <a:prstGeom prst="rect">
            <a:avLst/>
          </a:prstGeom>
          <a:ln>
            <a:solidFill>
              <a:schemeClr val="accent5"/>
            </a:solidFill>
          </a:ln>
        </p:spPr>
      </p:pic>
      <p:pic>
        <p:nvPicPr>
          <p:cNvPr id="19" name="Graphic 18">
            <a:extLst>
              <a:ext uri="{FF2B5EF4-FFF2-40B4-BE49-F238E27FC236}">
                <a16:creationId xmlns:a16="http://schemas.microsoft.com/office/drawing/2014/main" id="{737E6215-16A2-21A9-F5B9-C9A5C8A0315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5045" y="1968327"/>
            <a:ext cx="636913" cy="685800"/>
          </a:xfrm>
          <a:prstGeom prst="rect">
            <a:avLst/>
          </a:prstGeom>
        </p:spPr>
      </p:pic>
      <p:sp>
        <p:nvSpPr>
          <p:cNvPr id="21" name="TextBox 20">
            <a:extLst>
              <a:ext uri="{FF2B5EF4-FFF2-40B4-BE49-F238E27FC236}">
                <a16:creationId xmlns:a16="http://schemas.microsoft.com/office/drawing/2014/main" id="{23BD0E3B-420B-62A9-1FE8-CD8B13329ADB}"/>
              </a:ext>
            </a:extLst>
          </p:cNvPr>
          <p:cNvSpPr txBox="1"/>
          <p:nvPr/>
        </p:nvSpPr>
        <p:spPr>
          <a:xfrm>
            <a:off x="275976" y="1361538"/>
            <a:ext cx="1587293" cy="577081"/>
          </a:xfrm>
          <a:prstGeom prst="rect">
            <a:avLst/>
          </a:prstGeom>
          <a:noFill/>
        </p:spPr>
        <p:txBody>
          <a:bodyPr wrap="none" rtlCol="0">
            <a:spAutoFit/>
          </a:bodyPr>
          <a:lstStyle/>
          <a:p>
            <a:pPr algn="ctr"/>
            <a:r>
              <a:rPr lang="en-US" sz="1050" b="1" dirty="0">
                <a:solidFill>
                  <a:schemeClr val="tx1"/>
                </a:solidFill>
              </a:rPr>
              <a:t>Azure ML Option:</a:t>
            </a:r>
          </a:p>
          <a:p>
            <a:pPr algn="ctr"/>
            <a:r>
              <a:rPr lang="en-US" sz="1050" dirty="0">
                <a:solidFill>
                  <a:schemeClr val="tx1"/>
                </a:solidFill>
              </a:rPr>
              <a:t>As a Batch Endpoint</a:t>
            </a:r>
          </a:p>
          <a:p>
            <a:pPr algn="ctr"/>
            <a:r>
              <a:rPr lang="en-US" sz="1050" dirty="0">
                <a:solidFill>
                  <a:schemeClr val="tx1"/>
                </a:solidFill>
              </a:rPr>
              <a:t>with a Compute Cluster</a:t>
            </a:r>
          </a:p>
        </p:txBody>
      </p:sp>
    </p:spTree>
    <p:extLst>
      <p:ext uri="{BB962C8B-B14F-4D97-AF65-F5344CB8AC3E}">
        <p14:creationId xmlns:p14="http://schemas.microsoft.com/office/powerpoint/2010/main" val="68897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 to Machine Learning</a:t>
            </a:r>
            <a:endParaRPr dirty="0"/>
          </a:p>
        </p:txBody>
      </p:sp>
      <p:pic>
        <p:nvPicPr>
          <p:cNvPr id="3" name="Graphic 2">
            <a:extLst>
              <a:ext uri="{FF2B5EF4-FFF2-40B4-BE49-F238E27FC236}">
                <a16:creationId xmlns:a16="http://schemas.microsoft.com/office/drawing/2014/main" id="{78C8C304-C32B-473B-9148-F975AB8B26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9875" y="1867003"/>
            <a:ext cx="1047750" cy="1133475"/>
          </a:xfrm>
          <a:prstGeom prst="rect">
            <a:avLst/>
          </a:prstGeom>
        </p:spPr>
      </p:pic>
      <p:pic>
        <p:nvPicPr>
          <p:cNvPr id="5" name="Graphic 4">
            <a:extLst>
              <a:ext uri="{FF2B5EF4-FFF2-40B4-BE49-F238E27FC236}">
                <a16:creationId xmlns:a16="http://schemas.microsoft.com/office/drawing/2014/main" id="{59B15D61-728B-4CD1-B6B9-F6FF91B69C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9550" y="1857478"/>
            <a:ext cx="1104900" cy="1143000"/>
          </a:xfrm>
          <a:prstGeom prst="rect">
            <a:avLst/>
          </a:prstGeom>
        </p:spPr>
      </p:pic>
      <p:pic>
        <p:nvPicPr>
          <p:cNvPr id="8" name="Graphic 7">
            <a:extLst>
              <a:ext uri="{FF2B5EF4-FFF2-40B4-BE49-F238E27FC236}">
                <a16:creationId xmlns:a16="http://schemas.microsoft.com/office/drawing/2014/main" id="{FE6071CA-2A64-493D-991D-9F2BC26A20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56375" y="1852716"/>
            <a:ext cx="1143000" cy="1143000"/>
          </a:xfrm>
          <a:prstGeom prst="rect">
            <a:avLst/>
          </a:prstGeom>
        </p:spPr>
      </p:pic>
      <p:sp>
        <p:nvSpPr>
          <p:cNvPr id="9" name="TextBox 8">
            <a:extLst>
              <a:ext uri="{FF2B5EF4-FFF2-40B4-BE49-F238E27FC236}">
                <a16:creationId xmlns:a16="http://schemas.microsoft.com/office/drawing/2014/main" id="{91DF9330-039A-4F13-8D49-1DCD1A798668}"/>
              </a:ext>
            </a:extLst>
          </p:cNvPr>
          <p:cNvSpPr txBox="1"/>
          <p:nvPr/>
        </p:nvSpPr>
        <p:spPr>
          <a:xfrm>
            <a:off x="1539875" y="3094141"/>
            <a:ext cx="1047750" cy="261610"/>
          </a:xfrm>
          <a:prstGeom prst="rect">
            <a:avLst/>
          </a:prstGeom>
          <a:noFill/>
        </p:spPr>
        <p:txBody>
          <a:bodyPr wrap="square" rtlCol="0">
            <a:spAutoFit/>
          </a:bodyPr>
          <a:lstStyle/>
          <a:p>
            <a:pPr algn="ctr"/>
            <a:r>
              <a:rPr lang="en-US" sz="1100" b="1" dirty="0"/>
              <a:t>Prepare Data</a:t>
            </a:r>
          </a:p>
        </p:txBody>
      </p:sp>
      <p:sp>
        <p:nvSpPr>
          <p:cNvPr id="11" name="TextBox 10">
            <a:extLst>
              <a:ext uri="{FF2B5EF4-FFF2-40B4-BE49-F238E27FC236}">
                <a16:creationId xmlns:a16="http://schemas.microsoft.com/office/drawing/2014/main" id="{AE5883D3-CF3B-4C5A-B81B-9250E92B2F3D}"/>
              </a:ext>
            </a:extLst>
          </p:cNvPr>
          <p:cNvSpPr txBox="1"/>
          <p:nvPr/>
        </p:nvSpPr>
        <p:spPr>
          <a:xfrm>
            <a:off x="4067175" y="3094141"/>
            <a:ext cx="1104900" cy="261610"/>
          </a:xfrm>
          <a:prstGeom prst="rect">
            <a:avLst/>
          </a:prstGeom>
          <a:noFill/>
        </p:spPr>
        <p:txBody>
          <a:bodyPr wrap="square" rtlCol="0">
            <a:spAutoFit/>
          </a:bodyPr>
          <a:lstStyle/>
          <a:p>
            <a:pPr algn="ctr"/>
            <a:r>
              <a:rPr lang="en-US" sz="1100" b="1" dirty="0"/>
              <a:t>Build &amp; Train</a:t>
            </a:r>
          </a:p>
        </p:txBody>
      </p:sp>
      <p:sp>
        <p:nvSpPr>
          <p:cNvPr id="12" name="TextBox 11">
            <a:extLst>
              <a:ext uri="{FF2B5EF4-FFF2-40B4-BE49-F238E27FC236}">
                <a16:creationId xmlns:a16="http://schemas.microsoft.com/office/drawing/2014/main" id="{40662C72-0E90-44C7-9621-AD55CA9014E1}"/>
              </a:ext>
            </a:extLst>
          </p:cNvPr>
          <p:cNvSpPr txBox="1"/>
          <p:nvPr/>
        </p:nvSpPr>
        <p:spPr>
          <a:xfrm>
            <a:off x="6575425" y="3063651"/>
            <a:ext cx="1104900" cy="261610"/>
          </a:xfrm>
          <a:prstGeom prst="rect">
            <a:avLst/>
          </a:prstGeom>
          <a:noFill/>
        </p:spPr>
        <p:txBody>
          <a:bodyPr wrap="square" rtlCol="0">
            <a:spAutoFit/>
          </a:bodyPr>
          <a:lstStyle/>
          <a:p>
            <a:pPr algn="ctr"/>
            <a:r>
              <a:rPr lang="en-US" sz="1100" b="1" dirty="0"/>
              <a:t>Deploy</a:t>
            </a:r>
          </a:p>
        </p:txBody>
      </p:sp>
      <p:sp>
        <p:nvSpPr>
          <p:cNvPr id="10" name="TextBox 9">
            <a:extLst>
              <a:ext uri="{FF2B5EF4-FFF2-40B4-BE49-F238E27FC236}">
                <a16:creationId xmlns:a16="http://schemas.microsoft.com/office/drawing/2014/main" id="{D3A76173-9DBF-4A7A-8E89-A8C62D35FC07}"/>
              </a:ext>
            </a:extLst>
          </p:cNvPr>
          <p:cNvSpPr txBox="1"/>
          <p:nvPr/>
        </p:nvSpPr>
        <p:spPr>
          <a:xfrm>
            <a:off x="1539875" y="3355751"/>
            <a:ext cx="1047750" cy="507831"/>
          </a:xfrm>
          <a:prstGeom prst="rect">
            <a:avLst/>
          </a:prstGeom>
          <a:noFill/>
        </p:spPr>
        <p:txBody>
          <a:bodyPr wrap="square" rtlCol="0">
            <a:spAutoFit/>
          </a:bodyPr>
          <a:lstStyle/>
          <a:p>
            <a:pPr algn="ctr"/>
            <a:r>
              <a:rPr lang="en-US" sz="900" dirty="0"/>
              <a:t>Connect to various sources to ingest data</a:t>
            </a:r>
          </a:p>
        </p:txBody>
      </p:sp>
      <p:sp>
        <p:nvSpPr>
          <p:cNvPr id="14" name="TextBox 13">
            <a:extLst>
              <a:ext uri="{FF2B5EF4-FFF2-40B4-BE49-F238E27FC236}">
                <a16:creationId xmlns:a16="http://schemas.microsoft.com/office/drawing/2014/main" id="{C05B552E-81DC-4FEC-A143-5C0747DC664E}"/>
              </a:ext>
            </a:extLst>
          </p:cNvPr>
          <p:cNvSpPr txBox="1"/>
          <p:nvPr/>
        </p:nvSpPr>
        <p:spPr>
          <a:xfrm>
            <a:off x="4095750" y="3355751"/>
            <a:ext cx="1047750" cy="507831"/>
          </a:xfrm>
          <a:prstGeom prst="rect">
            <a:avLst/>
          </a:prstGeom>
          <a:noFill/>
        </p:spPr>
        <p:txBody>
          <a:bodyPr wrap="square" rtlCol="0">
            <a:spAutoFit/>
          </a:bodyPr>
          <a:lstStyle/>
          <a:p>
            <a:pPr algn="ctr"/>
            <a:r>
              <a:rPr lang="en-US" sz="900" dirty="0"/>
              <a:t>Train with the data to establish a model</a:t>
            </a:r>
          </a:p>
        </p:txBody>
      </p:sp>
      <p:sp>
        <p:nvSpPr>
          <p:cNvPr id="15" name="TextBox 14">
            <a:extLst>
              <a:ext uri="{FF2B5EF4-FFF2-40B4-BE49-F238E27FC236}">
                <a16:creationId xmlns:a16="http://schemas.microsoft.com/office/drawing/2014/main" id="{80729A86-9638-44D5-8C10-6F278DF707AD}"/>
              </a:ext>
            </a:extLst>
          </p:cNvPr>
          <p:cNvSpPr txBox="1"/>
          <p:nvPr/>
        </p:nvSpPr>
        <p:spPr>
          <a:xfrm>
            <a:off x="6604000" y="3355751"/>
            <a:ext cx="1047750" cy="507831"/>
          </a:xfrm>
          <a:prstGeom prst="rect">
            <a:avLst/>
          </a:prstGeom>
          <a:noFill/>
        </p:spPr>
        <p:txBody>
          <a:bodyPr wrap="square" rtlCol="0">
            <a:spAutoFit/>
          </a:bodyPr>
          <a:lstStyle/>
          <a:p>
            <a:pPr algn="ctr"/>
            <a:r>
              <a:rPr lang="en-US" sz="900" dirty="0"/>
              <a:t>Deploy the model and track performance</a:t>
            </a:r>
          </a:p>
        </p:txBody>
      </p:sp>
      <p:pic>
        <p:nvPicPr>
          <p:cNvPr id="16" name="Graphic 15" descr="Play">
            <a:extLst>
              <a:ext uri="{FF2B5EF4-FFF2-40B4-BE49-F238E27FC236}">
                <a16:creationId xmlns:a16="http://schemas.microsoft.com/office/drawing/2014/main" id="{49536FD1-4803-4922-96C8-044C3502FE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71308" y="2091937"/>
            <a:ext cx="664558" cy="664558"/>
          </a:xfrm>
          <a:prstGeom prst="rect">
            <a:avLst/>
          </a:prstGeom>
        </p:spPr>
      </p:pic>
      <p:pic>
        <p:nvPicPr>
          <p:cNvPr id="18" name="Graphic 17" descr="Play">
            <a:extLst>
              <a:ext uri="{FF2B5EF4-FFF2-40B4-BE49-F238E27FC236}">
                <a16:creationId xmlns:a16="http://schemas.microsoft.com/office/drawing/2014/main" id="{D4A64896-F3E4-4705-A9C5-AD8C4F02BC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08133" y="2091937"/>
            <a:ext cx="664558" cy="66455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1AD15-7424-40AA-B69C-BBF2251D1D64}"/>
              </a:ext>
            </a:extLst>
          </p:cNvPr>
          <p:cNvSpPr>
            <a:spLocks noGrp="1"/>
          </p:cNvSpPr>
          <p:nvPr>
            <p:ph type="title"/>
          </p:nvPr>
        </p:nvSpPr>
        <p:spPr/>
        <p:txBody>
          <a:bodyPr/>
          <a:lstStyle/>
          <a:p>
            <a:r>
              <a:rPr lang="en-US" dirty="0">
                <a:solidFill>
                  <a:schemeClr val="tx1"/>
                </a:solidFill>
              </a:rPr>
              <a:t>Databricks + Azure Data Factory</a:t>
            </a:r>
          </a:p>
        </p:txBody>
      </p:sp>
      <p:pic>
        <p:nvPicPr>
          <p:cNvPr id="4" name="Picture 3">
            <a:extLst>
              <a:ext uri="{FF2B5EF4-FFF2-40B4-BE49-F238E27FC236}">
                <a16:creationId xmlns:a16="http://schemas.microsoft.com/office/drawing/2014/main" id="{99464AFB-E6B9-4A16-96A5-6BBEE59A9E6B}"/>
              </a:ext>
            </a:extLst>
          </p:cNvPr>
          <p:cNvPicPr>
            <a:picLocks noChangeAspect="1"/>
          </p:cNvPicPr>
          <p:nvPr/>
        </p:nvPicPr>
        <p:blipFill rotWithShape="1">
          <a:blip r:embed="rId2"/>
          <a:srcRect l="50000" t="7001" b="8342"/>
          <a:stretch/>
        </p:blipFill>
        <p:spPr>
          <a:xfrm>
            <a:off x="263951" y="1011023"/>
            <a:ext cx="8625525" cy="4107393"/>
          </a:xfrm>
          <a:prstGeom prst="rect">
            <a:avLst/>
          </a:prstGeom>
        </p:spPr>
      </p:pic>
    </p:spTree>
    <p:extLst>
      <p:ext uri="{BB962C8B-B14F-4D97-AF65-F5344CB8AC3E}">
        <p14:creationId xmlns:p14="http://schemas.microsoft.com/office/powerpoint/2010/main" val="35811526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5D6A3-1E9F-115B-B667-256F273077A8}"/>
              </a:ext>
            </a:extLst>
          </p:cNvPr>
          <p:cNvSpPr>
            <a:spLocks noGrp="1"/>
          </p:cNvSpPr>
          <p:nvPr>
            <p:ph type="title"/>
          </p:nvPr>
        </p:nvSpPr>
        <p:spPr>
          <a:xfrm>
            <a:off x="319500" y="233230"/>
            <a:ext cx="2808000" cy="755700"/>
          </a:xfrm>
        </p:spPr>
        <p:txBody>
          <a:bodyPr/>
          <a:lstStyle/>
          <a:p>
            <a:r>
              <a:rPr lang="en-US" dirty="0"/>
              <a:t>Realtime Scoring</a:t>
            </a:r>
          </a:p>
        </p:txBody>
      </p:sp>
      <p:pic>
        <p:nvPicPr>
          <p:cNvPr id="4" name="Picture 3">
            <a:extLst>
              <a:ext uri="{FF2B5EF4-FFF2-40B4-BE49-F238E27FC236}">
                <a16:creationId xmlns:a16="http://schemas.microsoft.com/office/drawing/2014/main" id="{9AF3AD66-C968-528E-5AD0-E5937C4D9AA4}"/>
              </a:ext>
            </a:extLst>
          </p:cNvPr>
          <p:cNvPicPr>
            <a:picLocks noChangeAspect="1"/>
          </p:cNvPicPr>
          <p:nvPr/>
        </p:nvPicPr>
        <p:blipFill>
          <a:blip r:embed="rId2"/>
          <a:srcRect t="275" b="275"/>
          <a:stretch/>
        </p:blipFill>
        <p:spPr>
          <a:xfrm>
            <a:off x="4153199" y="988930"/>
            <a:ext cx="845827" cy="914400"/>
          </a:xfrm>
          <a:prstGeom prst="rect">
            <a:avLst/>
          </a:prstGeom>
        </p:spPr>
      </p:pic>
      <p:sp>
        <p:nvSpPr>
          <p:cNvPr id="9" name="TextBox 8">
            <a:extLst>
              <a:ext uri="{FF2B5EF4-FFF2-40B4-BE49-F238E27FC236}">
                <a16:creationId xmlns:a16="http://schemas.microsoft.com/office/drawing/2014/main" id="{4E3759E3-7167-9A5D-C2FA-B0538717CC01}"/>
              </a:ext>
            </a:extLst>
          </p:cNvPr>
          <p:cNvSpPr txBox="1"/>
          <p:nvPr/>
        </p:nvSpPr>
        <p:spPr>
          <a:xfrm>
            <a:off x="3881852" y="322539"/>
            <a:ext cx="1388521" cy="577081"/>
          </a:xfrm>
          <a:prstGeom prst="rect">
            <a:avLst/>
          </a:prstGeom>
          <a:noFill/>
        </p:spPr>
        <p:txBody>
          <a:bodyPr wrap="none" rtlCol="0">
            <a:spAutoFit/>
          </a:bodyPr>
          <a:lstStyle/>
          <a:p>
            <a:pPr algn="ctr"/>
            <a:r>
              <a:rPr lang="en-US" sz="1050" b="1" dirty="0">
                <a:solidFill>
                  <a:schemeClr val="tx1"/>
                </a:solidFill>
              </a:rPr>
              <a:t>Databricks Option:</a:t>
            </a:r>
          </a:p>
          <a:p>
            <a:pPr algn="ctr"/>
            <a:r>
              <a:rPr lang="en-US" sz="1050" dirty="0">
                <a:solidFill>
                  <a:schemeClr val="tx1"/>
                </a:solidFill>
              </a:rPr>
              <a:t>Databricks Model</a:t>
            </a:r>
          </a:p>
          <a:p>
            <a:pPr algn="ctr"/>
            <a:r>
              <a:rPr lang="en-US" sz="1050" dirty="0">
                <a:solidFill>
                  <a:schemeClr val="tx1"/>
                </a:solidFill>
              </a:rPr>
              <a:t>Serving</a:t>
            </a:r>
          </a:p>
        </p:txBody>
      </p:sp>
      <p:sp>
        <p:nvSpPr>
          <p:cNvPr id="13" name="TextBox 12">
            <a:extLst>
              <a:ext uri="{FF2B5EF4-FFF2-40B4-BE49-F238E27FC236}">
                <a16:creationId xmlns:a16="http://schemas.microsoft.com/office/drawing/2014/main" id="{C20BE137-B9F2-7A19-99DC-50419518F756}"/>
              </a:ext>
            </a:extLst>
          </p:cNvPr>
          <p:cNvSpPr txBox="1"/>
          <p:nvPr/>
        </p:nvSpPr>
        <p:spPr>
          <a:xfrm>
            <a:off x="6042271" y="2874297"/>
            <a:ext cx="1132040" cy="253916"/>
          </a:xfrm>
          <a:prstGeom prst="rect">
            <a:avLst/>
          </a:prstGeom>
          <a:noFill/>
        </p:spPr>
        <p:txBody>
          <a:bodyPr wrap="none" rtlCol="0">
            <a:spAutoFit/>
          </a:bodyPr>
          <a:lstStyle/>
          <a:p>
            <a:pPr algn="ctr"/>
            <a:r>
              <a:rPr lang="en-US" sz="1050" b="1" dirty="0">
                <a:solidFill>
                  <a:schemeClr val="tx1"/>
                </a:solidFill>
              </a:rPr>
              <a:t>Other Options:</a:t>
            </a:r>
          </a:p>
        </p:txBody>
      </p:sp>
      <p:pic>
        <p:nvPicPr>
          <p:cNvPr id="19" name="Graphic 18">
            <a:extLst>
              <a:ext uri="{FF2B5EF4-FFF2-40B4-BE49-F238E27FC236}">
                <a16:creationId xmlns:a16="http://schemas.microsoft.com/office/drawing/2014/main" id="{737E6215-16A2-21A9-F5B9-C9A5C8A031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79318" y="1481419"/>
            <a:ext cx="849217" cy="914400"/>
          </a:xfrm>
          <a:prstGeom prst="rect">
            <a:avLst/>
          </a:prstGeom>
        </p:spPr>
      </p:pic>
      <p:sp>
        <p:nvSpPr>
          <p:cNvPr id="21" name="TextBox 20">
            <a:extLst>
              <a:ext uri="{FF2B5EF4-FFF2-40B4-BE49-F238E27FC236}">
                <a16:creationId xmlns:a16="http://schemas.microsoft.com/office/drawing/2014/main" id="{23BD0E3B-420B-62A9-1FE8-CD8B13329ADB}"/>
              </a:ext>
            </a:extLst>
          </p:cNvPr>
          <p:cNvSpPr txBox="1"/>
          <p:nvPr/>
        </p:nvSpPr>
        <p:spPr>
          <a:xfrm>
            <a:off x="445336" y="1343835"/>
            <a:ext cx="1662635" cy="577081"/>
          </a:xfrm>
          <a:prstGeom prst="rect">
            <a:avLst/>
          </a:prstGeom>
          <a:noFill/>
        </p:spPr>
        <p:txBody>
          <a:bodyPr wrap="none" rtlCol="0">
            <a:spAutoFit/>
          </a:bodyPr>
          <a:lstStyle/>
          <a:p>
            <a:pPr algn="ctr"/>
            <a:r>
              <a:rPr lang="en-US" sz="1050" b="1" dirty="0">
                <a:solidFill>
                  <a:schemeClr val="tx1"/>
                </a:solidFill>
              </a:rPr>
              <a:t>Azure ML Option 1:</a:t>
            </a:r>
          </a:p>
          <a:p>
            <a:pPr algn="ctr"/>
            <a:r>
              <a:rPr lang="en-US" sz="1050" dirty="0">
                <a:solidFill>
                  <a:schemeClr val="tx1"/>
                </a:solidFill>
              </a:rPr>
              <a:t>As a Real-time Endpoint</a:t>
            </a:r>
          </a:p>
          <a:p>
            <a:pPr algn="ctr"/>
            <a:r>
              <a:rPr lang="en-US" sz="1050" dirty="0">
                <a:solidFill>
                  <a:schemeClr val="tx1"/>
                </a:solidFill>
              </a:rPr>
              <a:t>with a Virtual Machine</a:t>
            </a:r>
          </a:p>
        </p:txBody>
      </p:sp>
      <p:sp>
        <p:nvSpPr>
          <p:cNvPr id="3" name="TextBox 2">
            <a:extLst>
              <a:ext uri="{FF2B5EF4-FFF2-40B4-BE49-F238E27FC236}">
                <a16:creationId xmlns:a16="http://schemas.microsoft.com/office/drawing/2014/main" id="{A80EC589-FD25-6885-2A2F-4D510F823B74}"/>
              </a:ext>
            </a:extLst>
          </p:cNvPr>
          <p:cNvSpPr txBox="1"/>
          <p:nvPr/>
        </p:nvSpPr>
        <p:spPr>
          <a:xfrm>
            <a:off x="4444982" y="4255980"/>
            <a:ext cx="1159292" cy="253916"/>
          </a:xfrm>
          <a:prstGeom prst="rect">
            <a:avLst/>
          </a:prstGeom>
          <a:noFill/>
        </p:spPr>
        <p:txBody>
          <a:bodyPr wrap="none" rtlCol="0">
            <a:spAutoFit/>
          </a:bodyPr>
          <a:lstStyle/>
          <a:p>
            <a:pPr algn="ctr"/>
            <a:r>
              <a:rPr lang="en-US" sz="1050" dirty="0">
                <a:solidFill>
                  <a:schemeClr val="tx1"/>
                </a:solidFill>
              </a:rPr>
              <a:t>Azure Functions</a:t>
            </a:r>
          </a:p>
        </p:txBody>
      </p:sp>
      <p:pic>
        <p:nvPicPr>
          <p:cNvPr id="16" name="Picture 15">
            <a:extLst>
              <a:ext uri="{FF2B5EF4-FFF2-40B4-BE49-F238E27FC236}">
                <a16:creationId xmlns:a16="http://schemas.microsoft.com/office/drawing/2014/main" id="{A0D1B472-9028-3937-EE86-B3FB4365BAC7}"/>
              </a:ext>
            </a:extLst>
          </p:cNvPr>
          <p:cNvPicPr>
            <a:picLocks noChangeAspect="1"/>
          </p:cNvPicPr>
          <p:nvPr/>
        </p:nvPicPr>
        <p:blipFill>
          <a:blip r:embed="rId5"/>
          <a:stretch>
            <a:fillRect/>
          </a:stretch>
        </p:blipFill>
        <p:spPr>
          <a:xfrm>
            <a:off x="421100" y="2783877"/>
            <a:ext cx="3113820" cy="2302513"/>
          </a:xfrm>
          <a:prstGeom prst="rect">
            <a:avLst/>
          </a:prstGeom>
          <a:ln>
            <a:solidFill>
              <a:schemeClr val="accent5"/>
            </a:solidFill>
          </a:ln>
        </p:spPr>
      </p:pic>
      <p:sp>
        <p:nvSpPr>
          <p:cNvPr id="17" name="TextBox 16">
            <a:extLst>
              <a:ext uri="{FF2B5EF4-FFF2-40B4-BE49-F238E27FC236}">
                <a16:creationId xmlns:a16="http://schemas.microsoft.com/office/drawing/2014/main" id="{10AC1B0C-ED71-5412-C3E6-1FE5498A3FF3}"/>
              </a:ext>
            </a:extLst>
          </p:cNvPr>
          <p:cNvSpPr txBox="1"/>
          <p:nvPr/>
        </p:nvSpPr>
        <p:spPr>
          <a:xfrm>
            <a:off x="426901" y="1999020"/>
            <a:ext cx="1699503" cy="577081"/>
          </a:xfrm>
          <a:prstGeom prst="rect">
            <a:avLst/>
          </a:prstGeom>
          <a:noFill/>
        </p:spPr>
        <p:txBody>
          <a:bodyPr wrap="none" rtlCol="0">
            <a:spAutoFit/>
          </a:bodyPr>
          <a:lstStyle/>
          <a:p>
            <a:pPr algn="ctr"/>
            <a:r>
              <a:rPr lang="en-US" sz="1050" b="1" dirty="0">
                <a:solidFill>
                  <a:schemeClr val="tx1"/>
                </a:solidFill>
              </a:rPr>
              <a:t>Azure ML Option 2:</a:t>
            </a:r>
          </a:p>
          <a:p>
            <a:pPr algn="ctr"/>
            <a:r>
              <a:rPr lang="en-US" sz="1050" dirty="0">
                <a:solidFill>
                  <a:schemeClr val="tx1"/>
                </a:solidFill>
              </a:rPr>
              <a:t>As a Serverless Endpoint</a:t>
            </a:r>
          </a:p>
          <a:p>
            <a:pPr algn="ctr"/>
            <a:r>
              <a:rPr lang="en-US" sz="1050" dirty="0">
                <a:solidFill>
                  <a:schemeClr val="tx1"/>
                </a:solidFill>
              </a:rPr>
              <a:t>(pay-as-you-score)</a:t>
            </a:r>
          </a:p>
        </p:txBody>
      </p:sp>
      <p:sp>
        <p:nvSpPr>
          <p:cNvPr id="20" name="TextBox 19">
            <a:extLst>
              <a:ext uri="{FF2B5EF4-FFF2-40B4-BE49-F238E27FC236}">
                <a16:creationId xmlns:a16="http://schemas.microsoft.com/office/drawing/2014/main" id="{317173A5-B8B3-549D-66D2-8C3B70929743}"/>
              </a:ext>
            </a:extLst>
          </p:cNvPr>
          <p:cNvSpPr txBox="1"/>
          <p:nvPr/>
        </p:nvSpPr>
        <p:spPr>
          <a:xfrm>
            <a:off x="6027844" y="4255980"/>
            <a:ext cx="1160895" cy="415498"/>
          </a:xfrm>
          <a:prstGeom prst="rect">
            <a:avLst/>
          </a:prstGeom>
          <a:noFill/>
        </p:spPr>
        <p:txBody>
          <a:bodyPr wrap="none" rtlCol="0">
            <a:spAutoFit/>
          </a:bodyPr>
          <a:lstStyle/>
          <a:p>
            <a:pPr algn="ctr"/>
            <a:r>
              <a:rPr lang="en-US" sz="1050" dirty="0">
                <a:solidFill>
                  <a:schemeClr val="tx1"/>
                </a:solidFill>
              </a:rPr>
              <a:t>Azure Container</a:t>
            </a:r>
          </a:p>
          <a:p>
            <a:pPr algn="ctr"/>
            <a:r>
              <a:rPr lang="en-US" sz="1050" dirty="0">
                <a:solidFill>
                  <a:schemeClr val="tx1"/>
                </a:solidFill>
              </a:rPr>
              <a:t>Instances</a:t>
            </a:r>
          </a:p>
        </p:txBody>
      </p:sp>
      <p:sp>
        <p:nvSpPr>
          <p:cNvPr id="22" name="TextBox 21">
            <a:extLst>
              <a:ext uri="{FF2B5EF4-FFF2-40B4-BE49-F238E27FC236}">
                <a16:creationId xmlns:a16="http://schemas.microsoft.com/office/drawing/2014/main" id="{E4E036AA-242E-79F2-0A84-9C0F2E3CF76F}"/>
              </a:ext>
            </a:extLst>
          </p:cNvPr>
          <p:cNvSpPr txBox="1"/>
          <p:nvPr/>
        </p:nvSpPr>
        <p:spPr>
          <a:xfrm>
            <a:off x="7612310" y="4255980"/>
            <a:ext cx="1265090" cy="415498"/>
          </a:xfrm>
          <a:prstGeom prst="rect">
            <a:avLst/>
          </a:prstGeom>
          <a:noFill/>
        </p:spPr>
        <p:txBody>
          <a:bodyPr wrap="none" rtlCol="0">
            <a:spAutoFit/>
          </a:bodyPr>
          <a:lstStyle/>
          <a:p>
            <a:pPr algn="ctr"/>
            <a:r>
              <a:rPr lang="en-US" sz="1050" dirty="0">
                <a:solidFill>
                  <a:schemeClr val="tx1"/>
                </a:solidFill>
              </a:rPr>
              <a:t>Azure Kubernetes</a:t>
            </a:r>
          </a:p>
          <a:p>
            <a:pPr algn="ctr"/>
            <a:r>
              <a:rPr lang="en-US" sz="1050" dirty="0">
                <a:solidFill>
                  <a:schemeClr val="tx1"/>
                </a:solidFill>
              </a:rPr>
              <a:t>Service</a:t>
            </a:r>
          </a:p>
        </p:txBody>
      </p:sp>
      <p:pic>
        <p:nvPicPr>
          <p:cNvPr id="24" name="Picture 23">
            <a:extLst>
              <a:ext uri="{FF2B5EF4-FFF2-40B4-BE49-F238E27FC236}">
                <a16:creationId xmlns:a16="http://schemas.microsoft.com/office/drawing/2014/main" id="{9BCBFD03-E397-C2A8-EF29-DF7CA56FEFD8}"/>
              </a:ext>
            </a:extLst>
          </p:cNvPr>
          <p:cNvPicPr>
            <a:picLocks noChangeAspect="1"/>
          </p:cNvPicPr>
          <p:nvPr/>
        </p:nvPicPr>
        <p:blipFill>
          <a:blip r:embed="rId6"/>
          <a:stretch>
            <a:fillRect/>
          </a:stretch>
        </p:blipFill>
        <p:spPr>
          <a:xfrm>
            <a:off x="5270373" y="0"/>
            <a:ext cx="3873627" cy="2661557"/>
          </a:xfrm>
          <a:prstGeom prst="rect">
            <a:avLst/>
          </a:prstGeom>
        </p:spPr>
      </p:pic>
      <p:pic>
        <p:nvPicPr>
          <p:cNvPr id="26" name="Graphic 25">
            <a:extLst>
              <a:ext uri="{FF2B5EF4-FFF2-40B4-BE49-F238E27FC236}">
                <a16:creationId xmlns:a16="http://schemas.microsoft.com/office/drawing/2014/main" id="{2E732450-11E3-39A9-69E8-54DD42C4DC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82817" y="3341580"/>
            <a:ext cx="914400" cy="914400"/>
          </a:xfrm>
          <a:prstGeom prst="rect">
            <a:avLst/>
          </a:prstGeom>
        </p:spPr>
      </p:pic>
      <p:pic>
        <p:nvPicPr>
          <p:cNvPr id="28" name="Graphic 27">
            <a:extLst>
              <a:ext uri="{FF2B5EF4-FFF2-40B4-BE49-F238E27FC236}">
                <a16:creationId xmlns:a16="http://schemas.microsoft.com/office/drawing/2014/main" id="{777F13C7-8949-415F-BC8D-578DF5ACF6A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51091" y="3252270"/>
            <a:ext cx="914400" cy="914400"/>
          </a:xfrm>
          <a:prstGeom prst="rect">
            <a:avLst/>
          </a:prstGeom>
        </p:spPr>
      </p:pic>
      <p:pic>
        <p:nvPicPr>
          <p:cNvPr id="30" name="Graphic 29">
            <a:extLst>
              <a:ext uri="{FF2B5EF4-FFF2-40B4-BE49-F238E27FC236}">
                <a16:creationId xmlns:a16="http://schemas.microsoft.com/office/drawing/2014/main" id="{FE2A8E1A-ED13-D78A-4835-6AA247EE8E6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67428" y="3252270"/>
            <a:ext cx="914400" cy="914400"/>
          </a:xfrm>
          <a:prstGeom prst="rect">
            <a:avLst/>
          </a:prstGeom>
        </p:spPr>
      </p:pic>
    </p:spTree>
    <p:extLst>
      <p:ext uri="{BB962C8B-B14F-4D97-AF65-F5344CB8AC3E}">
        <p14:creationId xmlns:p14="http://schemas.microsoft.com/office/powerpoint/2010/main" val="10503778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BDE8B-3DCD-40AA-ABA0-E40A81007FF0}"/>
              </a:ext>
            </a:extLst>
          </p:cNvPr>
          <p:cNvSpPr>
            <a:spLocks noGrp="1"/>
          </p:cNvSpPr>
          <p:nvPr>
            <p:ph type="title"/>
          </p:nvPr>
        </p:nvSpPr>
        <p:spPr>
          <a:xfrm>
            <a:off x="283102" y="712141"/>
            <a:ext cx="7534515" cy="3835500"/>
          </a:xfrm>
        </p:spPr>
        <p:txBody>
          <a:bodyPr/>
          <a:lstStyle/>
          <a:p>
            <a:r>
              <a:rPr lang="en-US" dirty="0">
                <a:solidFill>
                  <a:schemeClr val="tx1"/>
                </a:solidFill>
              </a:rPr>
              <a:t>Deep Learning +</a:t>
            </a:r>
            <a:br>
              <a:rPr lang="en-US" dirty="0">
                <a:solidFill>
                  <a:schemeClr val="tx1"/>
                </a:solidFill>
              </a:rPr>
            </a:br>
            <a:r>
              <a:rPr lang="en-US" dirty="0">
                <a:solidFill>
                  <a:schemeClr val="tx1"/>
                </a:solidFill>
              </a:rPr>
              <a:t>GPU Acceleration</a:t>
            </a:r>
            <a:endParaRPr lang="en-US" dirty="0">
              <a:solidFill>
                <a:schemeClr val="accent3"/>
              </a:solidFill>
            </a:endParaRPr>
          </a:p>
        </p:txBody>
      </p:sp>
    </p:spTree>
    <p:extLst>
      <p:ext uri="{BB962C8B-B14F-4D97-AF65-F5344CB8AC3E}">
        <p14:creationId xmlns:p14="http://schemas.microsoft.com/office/powerpoint/2010/main" val="20777161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5BD6-2A03-461C-8B1A-10352AF4A2D5}"/>
              </a:ext>
            </a:extLst>
          </p:cNvPr>
          <p:cNvSpPr>
            <a:spLocks noGrp="1"/>
          </p:cNvSpPr>
          <p:nvPr>
            <p:ph type="title"/>
          </p:nvPr>
        </p:nvSpPr>
        <p:spPr/>
        <p:txBody>
          <a:bodyPr/>
          <a:lstStyle/>
          <a:p>
            <a:r>
              <a:rPr lang="en-US" dirty="0"/>
              <a:t>Overview of Neural Networks</a:t>
            </a:r>
          </a:p>
        </p:txBody>
      </p:sp>
      <p:sp>
        <p:nvSpPr>
          <p:cNvPr id="3" name="Text Placeholder 2">
            <a:extLst>
              <a:ext uri="{FF2B5EF4-FFF2-40B4-BE49-F238E27FC236}">
                <a16:creationId xmlns:a16="http://schemas.microsoft.com/office/drawing/2014/main" id="{832016CA-6025-4052-9FC6-968863DD3550}"/>
              </a:ext>
            </a:extLst>
          </p:cNvPr>
          <p:cNvSpPr>
            <a:spLocks noGrp="1"/>
          </p:cNvSpPr>
          <p:nvPr>
            <p:ph type="body" idx="1"/>
          </p:nvPr>
        </p:nvSpPr>
        <p:spPr>
          <a:xfrm>
            <a:off x="2400303" y="1281225"/>
            <a:ext cx="3071400" cy="3323850"/>
          </a:xfrm>
        </p:spPr>
        <p:txBody>
          <a:bodyPr/>
          <a:lstStyle/>
          <a:p>
            <a:pPr>
              <a:lnSpc>
                <a:spcPct val="100000"/>
              </a:lnSpc>
            </a:pPr>
            <a:r>
              <a:rPr lang="en-US" dirty="0"/>
              <a:t>Built using interconnected nodes in multiple layers</a:t>
            </a:r>
          </a:p>
          <a:p>
            <a:pPr lvl="1">
              <a:lnSpc>
                <a:spcPct val="100000"/>
              </a:lnSpc>
              <a:spcBef>
                <a:spcPts val="0"/>
              </a:spcBef>
            </a:pPr>
            <a:r>
              <a:rPr lang="en-US" dirty="0"/>
              <a:t>Layers:</a:t>
            </a:r>
          </a:p>
          <a:p>
            <a:pPr lvl="2">
              <a:lnSpc>
                <a:spcPct val="100000"/>
              </a:lnSpc>
              <a:spcBef>
                <a:spcPts val="0"/>
              </a:spcBef>
            </a:pPr>
            <a:r>
              <a:rPr lang="en-US" dirty="0"/>
              <a:t>Input:</a:t>
            </a:r>
          </a:p>
          <a:p>
            <a:pPr lvl="3">
              <a:lnSpc>
                <a:spcPct val="100000"/>
              </a:lnSpc>
              <a:spcBef>
                <a:spcPts val="0"/>
              </a:spcBef>
            </a:pPr>
            <a:r>
              <a:rPr lang="en-US" dirty="0"/>
              <a:t>The set of input features</a:t>
            </a:r>
          </a:p>
          <a:p>
            <a:pPr lvl="2">
              <a:lnSpc>
                <a:spcPct val="100000"/>
              </a:lnSpc>
              <a:spcBef>
                <a:spcPts val="0"/>
              </a:spcBef>
            </a:pPr>
            <a:r>
              <a:rPr lang="en-US" dirty="0"/>
              <a:t>Hidden:</a:t>
            </a:r>
          </a:p>
          <a:p>
            <a:pPr lvl="3">
              <a:lnSpc>
                <a:spcPct val="100000"/>
              </a:lnSpc>
              <a:spcBef>
                <a:spcPts val="0"/>
              </a:spcBef>
            </a:pPr>
            <a:r>
              <a:rPr lang="en-US" dirty="0"/>
              <a:t>Set of mathematical functions to compute activations</a:t>
            </a:r>
          </a:p>
          <a:p>
            <a:pPr lvl="2">
              <a:lnSpc>
                <a:spcPct val="100000"/>
              </a:lnSpc>
              <a:spcBef>
                <a:spcPts val="0"/>
              </a:spcBef>
            </a:pPr>
            <a:r>
              <a:rPr lang="en-US" dirty="0"/>
              <a:t>Output:</a:t>
            </a:r>
          </a:p>
          <a:p>
            <a:pPr lvl="3">
              <a:lnSpc>
                <a:spcPct val="100000"/>
              </a:lnSpc>
              <a:spcBef>
                <a:spcPts val="0"/>
              </a:spcBef>
            </a:pPr>
            <a:r>
              <a:rPr lang="en-US" dirty="0"/>
              <a:t>The predicted class or value</a:t>
            </a:r>
          </a:p>
          <a:p>
            <a:pPr lvl="1">
              <a:lnSpc>
                <a:spcPct val="100000"/>
              </a:lnSpc>
              <a:spcBef>
                <a:spcPts val="0"/>
              </a:spcBef>
            </a:pPr>
            <a:r>
              <a:rPr lang="en-US" dirty="0"/>
              <a:t>Connections:</a:t>
            </a:r>
          </a:p>
          <a:p>
            <a:pPr lvl="2">
              <a:lnSpc>
                <a:spcPct val="100000"/>
              </a:lnSpc>
              <a:spcBef>
                <a:spcPts val="0"/>
              </a:spcBef>
            </a:pPr>
            <a:r>
              <a:rPr lang="en-US" dirty="0"/>
              <a:t>Directional weights</a:t>
            </a:r>
          </a:p>
        </p:txBody>
      </p:sp>
      <p:sp>
        <p:nvSpPr>
          <p:cNvPr id="4" name="Text Placeholder 3">
            <a:extLst>
              <a:ext uri="{FF2B5EF4-FFF2-40B4-BE49-F238E27FC236}">
                <a16:creationId xmlns:a16="http://schemas.microsoft.com/office/drawing/2014/main" id="{3055FF5D-8B93-46ED-B3EB-268B69A313E2}"/>
              </a:ext>
            </a:extLst>
          </p:cNvPr>
          <p:cNvSpPr>
            <a:spLocks noGrp="1"/>
          </p:cNvSpPr>
          <p:nvPr>
            <p:ph type="body" idx="2"/>
          </p:nvPr>
        </p:nvSpPr>
        <p:spPr>
          <a:xfrm>
            <a:off x="5650572" y="1281225"/>
            <a:ext cx="3071400" cy="3323850"/>
          </a:xfrm>
        </p:spPr>
        <p:txBody>
          <a:bodyPr/>
          <a:lstStyle/>
          <a:p>
            <a:pPr>
              <a:spcBef>
                <a:spcPts val="600"/>
              </a:spcBef>
            </a:pPr>
            <a:r>
              <a:rPr lang="en-US" dirty="0"/>
              <a:t>Examples:</a:t>
            </a:r>
          </a:p>
          <a:p>
            <a:pPr lvl="1">
              <a:spcBef>
                <a:spcPts val="600"/>
              </a:spcBef>
            </a:pPr>
            <a:r>
              <a:rPr lang="en-US" dirty="0"/>
              <a:t>Recurrent Neural Networks</a:t>
            </a:r>
          </a:p>
          <a:p>
            <a:pPr lvl="2">
              <a:spcBef>
                <a:spcPts val="600"/>
              </a:spcBef>
            </a:pPr>
            <a:r>
              <a:rPr lang="en-US" dirty="0"/>
              <a:t>Useful for NLP</a:t>
            </a:r>
          </a:p>
          <a:p>
            <a:pPr lvl="1">
              <a:spcBef>
                <a:spcPts val="600"/>
              </a:spcBef>
            </a:pPr>
            <a:r>
              <a:rPr lang="en-US" dirty="0"/>
              <a:t>Convolutional Neural Networks</a:t>
            </a:r>
          </a:p>
          <a:p>
            <a:pPr lvl="2">
              <a:spcBef>
                <a:spcPts val="600"/>
              </a:spcBef>
            </a:pPr>
            <a:r>
              <a:rPr lang="en-US" dirty="0"/>
              <a:t>Useful in Image Recognition</a:t>
            </a:r>
          </a:p>
          <a:p>
            <a:pPr lvl="1">
              <a:spcBef>
                <a:spcPts val="600"/>
              </a:spcBef>
            </a:pPr>
            <a:r>
              <a:rPr lang="en-US" dirty="0"/>
              <a:t>Long Short-Term Memory</a:t>
            </a:r>
          </a:p>
          <a:p>
            <a:pPr lvl="2">
              <a:spcBef>
                <a:spcPts val="600"/>
              </a:spcBef>
            </a:pPr>
            <a:r>
              <a:rPr lang="en-US" dirty="0"/>
              <a:t>Useful for Time Series</a:t>
            </a:r>
          </a:p>
          <a:p>
            <a:pPr lvl="1">
              <a:spcBef>
                <a:spcPts val="600"/>
              </a:spcBef>
            </a:pPr>
            <a:r>
              <a:rPr lang="en-US" dirty="0"/>
              <a:t>…tons more</a:t>
            </a:r>
          </a:p>
          <a:p>
            <a:pPr>
              <a:spcBef>
                <a:spcPts val="600"/>
              </a:spcBef>
            </a:pPr>
            <a:r>
              <a:rPr lang="en-US" dirty="0"/>
              <a:t>“Deep” just means there are multiple layers…</a:t>
            </a:r>
          </a:p>
        </p:txBody>
      </p:sp>
      <p:pic>
        <p:nvPicPr>
          <p:cNvPr id="4098" name="Picture 2" descr="https://upload.wikimedia.org/wikipedia/commons/thumb/4/46/Colored_neural_network.svg/800px-Colored_neural_network.svg.png">
            <a:extLst>
              <a:ext uri="{FF2B5EF4-FFF2-40B4-BE49-F238E27FC236}">
                <a16:creationId xmlns:a16="http://schemas.microsoft.com/office/drawing/2014/main" id="{A0403176-B541-4F96-89B7-8829FC54C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73" y="1281225"/>
            <a:ext cx="2146096" cy="25810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F93AE8C-68E2-495C-ADF6-4EE445A70A52}"/>
              </a:ext>
            </a:extLst>
          </p:cNvPr>
          <p:cNvSpPr/>
          <p:nvPr/>
        </p:nvSpPr>
        <p:spPr>
          <a:xfrm>
            <a:off x="298020" y="3817825"/>
            <a:ext cx="1923413" cy="276999"/>
          </a:xfrm>
          <a:prstGeom prst="rect">
            <a:avLst/>
          </a:prstGeom>
        </p:spPr>
        <p:txBody>
          <a:bodyPr wrap="square">
            <a:spAutoFit/>
          </a:bodyPr>
          <a:lstStyle/>
          <a:p>
            <a:r>
              <a:rPr lang="en-US" sz="600" dirty="0">
                <a:solidFill>
                  <a:srgbClr val="0B0080"/>
                </a:solidFill>
                <a:latin typeface="Arial" panose="020B0604020202020204" pitchFamily="34" charset="0"/>
                <a:hlinkClick r:id="rId3"/>
              </a:rPr>
              <a:t>https://commons.wikimedia.org/w/index.php?title=File:Colored_neural_network.svg&amp;oldid=279111871</a:t>
            </a:r>
            <a:endParaRPr lang="en-US" sz="600" dirty="0"/>
          </a:p>
        </p:txBody>
      </p:sp>
      <p:sp>
        <p:nvSpPr>
          <p:cNvPr id="6" name="Action Button: Video 5">
            <a:hlinkClick r:id="rId4" highlightClick="1"/>
            <a:extLst>
              <a:ext uri="{FF2B5EF4-FFF2-40B4-BE49-F238E27FC236}">
                <a16:creationId xmlns:a16="http://schemas.microsoft.com/office/drawing/2014/main" id="{C5611CC4-2F4E-492E-A7CF-B1AA28B9E3D4}"/>
              </a:ext>
            </a:extLst>
          </p:cNvPr>
          <p:cNvSpPr/>
          <p:nvPr/>
        </p:nvSpPr>
        <p:spPr>
          <a:xfrm>
            <a:off x="696444" y="4362742"/>
            <a:ext cx="1042416" cy="484666"/>
          </a:xfrm>
          <a:prstGeom prst="actionButtonMovi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A3AF07F-75BC-48D6-A6E9-E1E1CF0B2B65}"/>
              </a:ext>
            </a:extLst>
          </p:cNvPr>
          <p:cNvSpPr txBox="1"/>
          <p:nvPr/>
        </p:nvSpPr>
        <p:spPr>
          <a:xfrm>
            <a:off x="1274294" y="4625461"/>
            <a:ext cx="566166" cy="261610"/>
          </a:xfrm>
          <a:prstGeom prst="rect">
            <a:avLst/>
          </a:prstGeom>
          <a:noFill/>
        </p:spPr>
        <p:txBody>
          <a:bodyPr wrap="square" rtlCol="0">
            <a:spAutoFit/>
          </a:bodyPr>
          <a:lstStyle/>
          <a:p>
            <a:r>
              <a:rPr lang="en-US" sz="1100" dirty="0"/>
              <a:t>16:07</a:t>
            </a:r>
          </a:p>
        </p:txBody>
      </p:sp>
    </p:spTree>
    <p:extLst>
      <p:ext uri="{BB962C8B-B14F-4D97-AF65-F5344CB8AC3E}">
        <p14:creationId xmlns:p14="http://schemas.microsoft.com/office/powerpoint/2010/main" val="34441286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neuralnetworks">
            <a:extLst>
              <a:ext uri="{FF2B5EF4-FFF2-40B4-BE49-F238E27FC236}">
                <a16:creationId xmlns:a16="http://schemas.microsoft.com/office/drawing/2014/main" id="{6EA4D9A8-A6DF-4286-B7C6-79BC387B2A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901"/>
          <a:stretch/>
        </p:blipFill>
        <p:spPr bwMode="auto">
          <a:xfrm>
            <a:off x="0" y="1016000"/>
            <a:ext cx="4746299" cy="299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neuralnetworks">
            <a:extLst>
              <a:ext uri="{FF2B5EF4-FFF2-40B4-BE49-F238E27FC236}">
                <a16:creationId xmlns:a16="http://schemas.microsoft.com/office/drawing/2014/main" id="{B878B3FF-475A-485B-B555-341F79D8CF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099"/>
          <a:stretch/>
        </p:blipFill>
        <p:spPr bwMode="auto">
          <a:xfrm>
            <a:off x="4742597" y="603250"/>
            <a:ext cx="4401403" cy="38227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05CB922-9DFC-4F01-BD80-AB5F32DC5EAB}"/>
              </a:ext>
            </a:extLst>
          </p:cNvPr>
          <p:cNvSpPr/>
          <p:nvPr/>
        </p:nvSpPr>
        <p:spPr>
          <a:xfrm>
            <a:off x="0" y="4897279"/>
            <a:ext cx="3044423" cy="246221"/>
          </a:xfrm>
          <a:prstGeom prst="rect">
            <a:avLst/>
          </a:prstGeom>
        </p:spPr>
        <p:txBody>
          <a:bodyPr wrap="none">
            <a:spAutoFit/>
          </a:bodyPr>
          <a:lstStyle/>
          <a:p>
            <a:r>
              <a:rPr lang="en-US" sz="1000" dirty="0">
                <a:hlinkClick r:id="rId3"/>
              </a:rPr>
              <a:t>http://www.asimovinstitute.org/neural-network-zoo/</a:t>
            </a:r>
            <a:endParaRPr lang="en-US" sz="1000" dirty="0"/>
          </a:p>
        </p:txBody>
      </p:sp>
    </p:spTree>
    <p:extLst>
      <p:ext uri="{BB962C8B-B14F-4D97-AF65-F5344CB8AC3E}">
        <p14:creationId xmlns:p14="http://schemas.microsoft.com/office/powerpoint/2010/main" val="8415998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230E1-49BB-4B9C-9F91-0EF6618255D4}"/>
              </a:ext>
            </a:extLst>
          </p:cNvPr>
          <p:cNvSpPr>
            <a:spLocks noGrp="1"/>
          </p:cNvSpPr>
          <p:nvPr>
            <p:ph type="title"/>
          </p:nvPr>
        </p:nvSpPr>
        <p:spPr/>
        <p:txBody>
          <a:bodyPr/>
          <a:lstStyle/>
          <a:p>
            <a:r>
              <a:rPr lang="en-US" dirty="0"/>
              <a:t>ONNX</a:t>
            </a:r>
          </a:p>
        </p:txBody>
      </p:sp>
      <p:sp>
        <p:nvSpPr>
          <p:cNvPr id="3" name="Text Placeholder 2">
            <a:extLst>
              <a:ext uri="{FF2B5EF4-FFF2-40B4-BE49-F238E27FC236}">
                <a16:creationId xmlns:a16="http://schemas.microsoft.com/office/drawing/2014/main" id="{C0E1D301-8BCB-4C20-9CB8-F7A28E878FB0}"/>
              </a:ext>
            </a:extLst>
          </p:cNvPr>
          <p:cNvSpPr>
            <a:spLocks noGrp="1"/>
          </p:cNvSpPr>
          <p:nvPr>
            <p:ph type="body" idx="1"/>
          </p:nvPr>
        </p:nvSpPr>
        <p:spPr>
          <a:xfrm>
            <a:off x="319500" y="1846804"/>
            <a:ext cx="3388900" cy="2806200"/>
          </a:xfrm>
        </p:spPr>
        <p:txBody>
          <a:bodyPr/>
          <a:lstStyle/>
          <a:p>
            <a:pPr>
              <a:spcBef>
                <a:spcPts val="600"/>
              </a:spcBef>
            </a:pPr>
            <a:r>
              <a:rPr lang="en-US" dirty="0"/>
              <a:t>Open Neural Network Exchange</a:t>
            </a:r>
          </a:p>
          <a:p>
            <a:pPr lvl="1">
              <a:spcBef>
                <a:spcPts val="600"/>
              </a:spcBef>
            </a:pPr>
            <a:r>
              <a:rPr lang="en-US" dirty="0"/>
              <a:t>An open-source, standardized format for describing neural network models  [*.</a:t>
            </a:r>
            <a:r>
              <a:rPr lang="en-US" dirty="0" err="1"/>
              <a:t>onnx</a:t>
            </a:r>
            <a:r>
              <a:rPr lang="en-US" dirty="0"/>
              <a:t>]</a:t>
            </a:r>
          </a:p>
          <a:p>
            <a:pPr lvl="1">
              <a:spcBef>
                <a:spcPts val="600"/>
              </a:spcBef>
            </a:pPr>
            <a:r>
              <a:rPr lang="en-US" dirty="0"/>
              <a:t>Helps in usability when the model object is framework-agnostic</a:t>
            </a:r>
          </a:p>
          <a:p>
            <a:pPr lvl="1">
              <a:spcBef>
                <a:spcPts val="600"/>
              </a:spcBef>
            </a:pPr>
            <a:r>
              <a:rPr lang="en-US" dirty="0">
                <a:hlinkClick r:id="rId2"/>
              </a:rPr>
              <a:t>Model Zoo</a:t>
            </a:r>
            <a:r>
              <a:rPr lang="en-US" dirty="0"/>
              <a:t>: a place to publish your trained model for open, external use</a:t>
            </a:r>
          </a:p>
        </p:txBody>
      </p:sp>
      <p:pic>
        <p:nvPicPr>
          <p:cNvPr id="5122" name="Picture 2" descr="ONNX logo main.png">
            <a:extLst>
              <a:ext uri="{FF2B5EF4-FFF2-40B4-BE49-F238E27FC236}">
                <a16:creationId xmlns:a16="http://schemas.microsoft.com/office/drawing/2014/main" id="{3950371F-4069-4D6C-B663-086EF6784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100" y="2086511"/>
            <a:ext cx="3771900" cy="970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2059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9DB8B-4217-401E-B3E1-03DC0A6FA32D}"/>
              </a:ext>
            </a:extLst>
          </p:cNvPr>
          <p:cNvSpPr>
            <a:spLocks noGrp="1"/>
          </p:cNvSpPr>
          <p:nvPr>
            <p:ph type="title"/>
          </p:nvPr>
        </p:nvSpPr>
        <p:spPr/>
        <p:txBody>
          <a:bodyPr/>
          <a:lstStyle/>
          <a:p>
            <a:r>
              <a:rPr lang="en-US" dirty="0"/>
              <a:t>Types of Processors</a:t>
            </a:r>
            <a:br>
              <a:rPr lang="en-US" dirty="0"/>
            </a:br>
            <a:r>
              <a:rPr lang="en-US" sz="2000" b="0" dirty="0"/>
              <a:t>(Well, the ones relevant to ML/DL/AI)</a:t>
            </a:r>
            <a:endParaRPr lang="en-US" b="0" dirty="0"/>
          </a:p>
        </p:txBody>
      </p:sp>
      <p:graphicFrame>
        <p:nvGraphicFramePr>
          <p:cNvPr id="6" name="Diagram 5">
            <a:extLst>
              <a:ext uri="{FF2B5EF4-FFF2-40B4-BE49-F238E27FC236}">
                <a16:creationId xmlns:a16="http://schemas.microsoft.com/office/drawing/2014/main" id="{B354311A-D19F-4E09-AB38-A36FDBEA6015}"/>
              </a:ext>
            </a:extLst>
          </p:cNvPr>
          <p:cNvGraphicFramePr/>
          <p:nvPr/>
        </p:nvGraphicFramePr>
        <p:xfrm>
          <a:off x="495300" y="1568450"/>
          <a:ext cx="8226550" cy="269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12837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1283CDB-DB44-46D4-BE55-D202873B5B51}"/>
              </a:ext>
            </a:extLst>
          </p:cNvPr>
          <p:cNvSpPr txBox="1"/>
          <p:nvPr/>
        </p:nvSpPr>
        <p:spPr>
          <a:xfrm>
            <a:off x="154982" y="4089674"/>
            <a:ext cx="5176435" cy="861774"/>
          </a:xfrm>
          <a:prstGeom prst="rect">
            <a:avLst/>
          </a:prstGeom>
          <a:solidFill>
            <a:schemeClr val="tx2"/>
          </a:solidFill>
        </p:spPr>
        <p:txBody>
          <a:bodyPr wrap="square" rtlCol="0">
            <a:spAutoFit/>
          </a:bodyPr>
          <a:lstStyle/>
          <a:p>
            <a:r>
              <a:rPr lang="en-US" sz="1000" b="1" dirty="0"/>
              <a:t>Binary64 Example</a:t>
            </a:r>
          </a:p>
          <a:p>
            <a:r>
              <a:rPr lang="en-US" sz="1000" dirty="0"/>
              <a:t>Input: 3.14159265358</a:t>
            </a:r>
          </a:p>
          <a:p>
            <a:r>
              <a:rPr lang="en-US" sz="1000" dirty="0"/>
              <a:t>Stored as: 3.1415926535800000607423498877324163913726806640625</a:t>
            </a:r>
          </a:p>
          <a:p>
            <a:r>
              <a:rPr lang="en-US" sz="1000" dirty="0"/>
              <a:t>Error: 6.07423498877324163913726806640625E-17</a:t>
            </a:r>
          </a:p>
          <a:p>
            <a:r>
              <a:rPr lang="en-US" sz="1000" dirty="0"/>
              <a:t>Binary: 0 10000000000 1001001000011111101101010100010000111101011011110100</a:t>
            </a:r>
          </a:p>
        </p:txBody>
      </p:sp>
      <p:sp>
        <p:nvSpPr>
          <p:cNvPr id="2" name="Title 1">
            <a:extLst>
              <a:ext uri="{FF2B5EF4-FFF2-40B4-BE49-F238E27FC236}">
                <a16:creationId xmlns:a16="http://schemas.microsoft.com/office/drawing/2014/main" id="{609C33FE-154E-4BC5-BD66-F004BFD02E71}"/>
              </a:ext>
            </a:extLst>
          </p:cNvPr>
          <p:cNvSpPr>
            <a:spLocks noGrp="1"/>
          </p:cNvSpPr>
          <p:nvPr>
            <p:ph type="title"/>
          </p:nvPr>
        </p:nvSpPr>
        <p:spPr>
          <a:xfrm>
            <a:off x="5490767" y="302226"/>
            <a:ext cx="3135733" cy="513047"/>
          </a:xfrm>
        </p:spPr>
        <p:txBody>
          <a:bodyPr/>
          <a:lstStyle/>
          <a:p>
            <a:r>
              <a:rPr lang="en-US" dirty="0"/>
              <a:t>Precision, Precisely</a:t>
            </a:r>
          </a:p>
        </p:txBody>
      </p:sp>
      <p:sp>
        <p:nvSpPr>
          <p:cNvPr id="4" name="TextBox 3">
            <a:extLst>
              <a:ext uri="{FF2B5EF4-FFF2-40B4-BE49-F238E27FC236}">
                <a16:creationId xmlns:a16="http://schemas.microsoft.com/office/drawing/2014/main" id="{4F8DA1BA-B9A5-4FBA-AE7C-CFDCB2E1D5CD}"/>
              </a:ext>
            </a:extLst>
          </p:cNvPr>
          <p:cNvSpPr txBox="1"/>
          <p:nvPr/>
        </p:nvSpPr>
        <p:spPr>
          <a:xfrm>
            <a:off x="154982" y="822787"/>
            <a:ext cx="4836580" cy="2862322"/>
          </a:xfrm>
          <a:prstGeom prst="rect">
            <a:avLst/>
          </a:prstGeom>
          <a:noFill/>
        </p:spPr>
        <p:txBody>
          <a:bodyPr wrap="none" rtlCol="0">
            <a:spAutoFit/>
          </a:bodyPr>
          <a:lstStyle/>
          <a:p>
            <a:r>
              <a:rPr lang="en-US" sz="1200" b="1" dirty="0"/>
              <a:t>Single Precision</a:t>
            </a:r>
          </a:p>
          <a:p>
            <a:pPr marL="285750" indent="-285750">
              <a:buFont typeface="Arial" panose="020B0604020202020204" pitchFamily="34" charset="0"/>
              <a:buChar char="•"/>
            </a:pPr>
            <a:r>
              <a:rPr lang="en-US" sz="1200" dirty="0"/>
              <a:t>Max Signed Integer Value: </a:t>
            </a:r>
            <a:r>
              <a:rPr lang="en-US" sz="1200" b="0" i="0" dirty="0">
                <a:solidFill>
                  <a:srgbClr val="202122"/>
                </a:solidFill>
                <a:effectLst/>
                <a:latin typeface="Arial" panose="020B0604020202020204" pitchFamily="34" charset="0"/>
              </a:rPr>
              <a:t>2</a:t>
            </a:r>
            <a:r>
              <a:rPr lang="en-US" sz="1200" b="0" i="0" baseline="30000" dirty="0">
                <a:solidFill>
                  <a:srgbClr val="202122"/>
                </a:solidFill>
                <a:effectLst/>
                <a:latin typeface="Arial" panose="020B0604020202020204" pitchFamily="34" charset="0"/>
              </a:rPr>
              <a:t>31</a:t>
            </a:r>
            <a:r>
              <a:rPr lang="en-US" sz="1200" b="0" i="0" dirty="0">
                <a:solidFill>
                  <a:srgbClr val="202122"/>
                </a:solidFill>
                <a:effectLst/>
                <a:latin typeface="Arial" panose="020B0604020202020204" pitchFamily="34" charset="0"/>
              </a:rPr>
              <a:t> − 1 = 2,147,483,647</a:t>
            </a:r>
          </a:p>
          <a:p>
            <a:pPr marL="285750" indent="-285750">
              <a:buFont typeface="Arial" panose="020B0604020202020204" pitchFamily="34" charset="0"/>
              <a:buChar char="•"/>
            </a:pPr>
            <a:r>
              <a:rPr lang="en-US" sz="1200" dirty="0">
                <a:solidFill>
                  <a:srgbClr val="202122"/>
                </a:solidFill>
                <a:latin typeface="Arial" panose="020B0604020202020204" pitchFamily="34" charset="0"/>
              </a:rPr>
              <a:t>Max IEEE 754 Value: </a:t>
            </a:r>
            <a:r>
              <a:rPr lang="en-US" sz="1200" b="0" i="0" dirty="0">
                <a:solidFill>
                  <a:srgbClr val="202122"/>
                </a:solidFill>
                <a:effectLst/>
                <a:latin typeface="Arial" panose="020B0604020202020204" pitchFamily="34" charset="0"/>
              </a:rPr>
              <a:t>(2 − 2</a:t>
            </a:r>
            <a:r>
              <a:rPr lang="en-US" sz="1200" b="0" i="0" baseline="30000" dirty="0">
                <a:solidFill>
                  <a:srgbClr val="202122"/>
                </a:solidFill>
                <a:effectLst/>
                <a:latin typeface="Arial" panose="020B0604020202020204" pitchFamily="34" charset="0"/>
              </a:rPr>
              <a:t>−23</a:t>
            </a:r>
            <a:r>
              <a:rPr lang="en-US" sz="1200" b="0" i="0" dirty="0">
                <a:solidFill>
                  <a:srgbClr val="202122"/>
                </a:solidFill>
                <a:effectLst/>
                <a:latin typeface="Arial" panose="020B0604020202020204" pitchFamily="34" charset="0"/>
              </a:rPr>
              <a:t>) × 2</a:t>
            </a:r>
            <a:r>
              <a:rPr lang="en-US" sz="1200" b="0" i="0" baseline="30000" dirty="0">
                <a:solidFill>
                  <a:srgbClr val="202122"/>
                </a:solidFill>
                <a:effectLst/>
                <a:latin typeface="Arial" panose="020B0604020202020204" pitchFamily="34" charset="0"/>
              </a:rPr>
              <a:t>127</a:t>
            </a:r>
            <a:r>
              <a:rPr lang="en-US" sz="1200" b="0" i="0" dirty="0">
                <a:solidFill>
                  <a:srgbClr val="202122"/>
                </a:solidFill>
                <a:effectLst/>
                <a:latin typeface="Arial" panose="020B0604020202020204" pitchFamily="34" charset="0"/>
              </a:rPr>
              <a:t> ≈ 3.4028235 × 10</a:t>
            </a:r>
            <a:r>
              <a:rPr lang="en-US" sz="1200" b="0" i="0" baseline="30000" dirty="0">
                <a:solidFill>
                  <a:srgbClr val="202122"/>
                </a:solidFill>
                <a:effectLst/>
                <a:latin typeface="Arial" panose="020B0604020202020204" pitchFamily="34" charset="0"/>
              </a:rPr>
              <a:t>38</a:t>
            </a:r>
          </a:p>
          <a:p>
            <a:pPr marL="285750" indent="-285750">
              <a:buFont typeface="Arial" panose="020B0604020202020204" pitchFamily="34" charset="0"/>
              <a:buChar char="•"/>
            </a:pPr>
            <a:r>
              <a:rPr lang="en-US" sz="1200" dirty="0">
                <a:solidFill>
                  <a:srgbClr val="202122"/>
                </a:solidFill>
                <a:latin typeface="Arial" panose="020B0604020202020204" pitchFamily="34" charset="0"/>
              </a:rPr>
              <a:t>Significant Digits: up to 9</a:t>
            </a:r>
            <a:endParaRPr lang="en-US" sz="1200" b="0" i="0" dirty="0">
              <a:solidFill>
                <a:srgbClr val="202122"/>
              </a:solidFill>
              <a:effectLst/>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endParaRPr lang="en-US" sz="1200" b="1" dirty="0"/>
          </a:p>
          <a:p>
            <a:r>
              <a:rPr lang="en-US" sz="1200" b="1" dirty="0"/>
              <a:t>Double Precision</a:t>
            </a:r>
          </a:p>
          <a:p>
            <a:pPr marL="285750" indent="-285750">
              <a:buFont typeface="Arial" panose="020B0604020202020204" pitchFamily="34" charset="0"/>
              <a:buChar char="•"/>
            </a:pPr>
            <a:r>
              <a:rPr lang="en-US" sz="1200" dirty="0"/>
              <a:t>Max Signed Integer Value: </a:t>
            </a:r>
            <a:r>
              <a:rPr lang="en-US" sz="1200" b="0" i="0" dirty="0">
                <a:solidFill>
                  <a:srgbClr val="202122"/>
                </a:solidFill>
                <a:effectLst/>
                <a:latin typeface="Arial" panose="020B0604020202020204" pitchFamily="34" charset="0"/>
              </a:rPr>
              <a:t>2</a:t>
            </a:r>
            <a:r>
              <a:rPr lang="en-US" sz="1200" b="0" i="0" baseline="30000" dirty="0">
                <a:solidFill>
                  <a:srgbClr val="202122"/>
                </a:solidFill>
                <a:effectLst/>
                <a:latin typeface="Arial" panose="020B0604020202020204" pitchFamily="34" charset="0"/>
              </a:rPr>
              <a:t>63</a:t>
            </a:r>
            <a:r>
              <a:rPr lang="en-US" sz="1200" b="0" i="0" dirty="0">
                <a:solidFill>
                  <a:srgbClr val="202122"/>
                </a:solidFill>
                <a:effectLst/>
                <a:latin typeface="Arial" panose="020B0604020202020204" pitchFamily="34" charset="0"/>
              </a:rPr>
              <a:t> − 1 = 9,223,372,036,854,775,807</a:t>
            </a:r>
            <a:endParaRPr lang="en-US" sz="1200" dirty="0"/>
          </a:p>
          <a:p>
            <a:pPr marL="285750" indent="-285750">
              <a:buFont typeface="Arial" panose="020B0604020202020204" pitchFamily="34" charset="0"/>
              <a:buChar char="•"/>
            </a:pPr>
            <a:r>
              <a:rPr lang="en-US" sz="1200" dirty="0">
                <a:solidFill>
                  <a:srgbClr val="202122"/>
                </a:solidFill>
                <a:latin typeface="Arial" panose="020B0604020202020204" pitchFamily="34" charset="0"/>
              </a:rPr>
              <a:t>Max IEEE 754 Value: </a:t>
            </a:r>
            <a:r>
              <a:rPr lang="en-US" sz="1200" b="0" i="0" dirty="0">
                <a:solidFill>
                  <a:srgbClr val="202122"/>
                </a:solidFill>
                <a:effectLst/>
                <a:latin typeface="Arial" panose="020B0604020202020204" pitchFamily="34" charset="0"/>
              </a:rPr>
              <a:t>(2 − 2</a:t>
            </a:r>
            <a:r>
              <a:rPr lang="en-US" sz="1200" b="0" i="0" baseline="30000" dirty="0">
                <a:solidFill>
                  <a:srgbClr val="202122"/>
                </a:solidFill>
                <a:effectLst/>
                <a:latin typeface="Arial" panose="020B0604020202020204" pitchFamily="34" charset="0"/>
              </a:rPr>
              <a:t>−52</a:t>
            </a:r>
            <a:r>
              <a:rPr lang="en-US" sz="1200" b="0" i="0" dirty="0">
                <a:solidFill>
                  <a:srgbClr val="202122"/>
                </a:solidFill>
                <a:effectLst/>
                <a:latin typeface="Arial" panose="020B0604020202020204" pitchFamily="34" charset="0"/>
              </a:rPr>
              <a:t>) × 2</a:t>
            </a:r>
            <a:r>
              <a:rPr lang="en-US" sz="1200" b="0" i="0" baseline="30000" dirty="0">
                <a:solidFill>
                  <a:srgbClr val="202122"/>
                </a:solidFill>
                <a:effectLst/>
                <a:latin typeface="Arial" panose="020B0604020202020204" pitchFamily="34" charset="0"/>
              </a:rPr>
              <a:t>1023</a:t>
            </a:r>
            <a:r>
              <a:rPr lang="en-US" sz="1200" b="0" i="0" dirty="0">
                <a:solidFill>
                  <a:srgbClr val="202122"/>
                </a:solidFill>
                <a:effectLst/>
                <a:latin typeface="Arial" panose="020B0604020202020204" pitchFamily="34" charset="0"/>
              </a:rPr>
              <a:t> ≈ 1.7976931 × 10</a:t>
            </a:r>
            <a:r>
              <a:rPr lang="en-US" sz="1200" b="0" i="0" baseline="30000" dirty="0">
                <a:solidFill>
                  <a:srgbClr val="202122"/>
                </a:solidFill>
                <a:effectLst/>
                <a:latin typeface="Arial" panose="020B0604020202020204" pitchFamily="34" charset="0"/>
              </a:rPr>
              <a:t>308</a:t>
            </a:r>
            <a:endParaRPr lang="en-US" sz="1200" b="0" i="0" dirty="0">
              <a:solidFill>
                <a:srgbClr val="202122"/>
              </a:solidFill>
              <a:effectLst/>
              <a:latin typeface="Arial" panose="020B0604020202020204" pitchFamily="34" charset="0"/>
            </a:endParaRPr>
          </a:p>
          <a:p>
            <a:pPr marL="285750" indent="-285750">
              <a:buFont typeface="Arial" panose="020B0604020202020204" pitchFamily="34" charset="0"/>
              <a:buChar char="•"/>
            </a:pPr>
            <a:r>
              <a:rPr lang="en-US" sz="1200" dirty="0"/>
              <a:t>Significant Digits: up to 17</a:t>
            </a:r>
          </a:p>
        </p:txBody>
      </p:sp>
      <p:pic>
        <p:nvPicPr>
          <p:cNvPr id="7" name="Graphic 6">
            <a:extLst>
              <a:ext uri="{FF2B5EF4-FFF2-40B4-BE49-F238E27FC236}">
                <a16:creationId xmlns:a16="http://schemas.microsoft.com/office/drawing/2014/main" id="{2E2AE4A3-7208-42EE-AAB5-D569B29980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2671" y="1841544"/>
            <a:ext cx="5279272" cy="671094"/>
          </a:xfrm>
          <a:prstGeom prst="rect">
            <a:avLst/>
          </a:prstGeom>
        </p:spPr>
      </p:pic>
      <p:pic>
        <p:nvPicPr>
          <p:cNvPr id="9" name="Graphic 8">
            <a:extLst>
              <a:ext uri="{FF2B5EF4-FFF2-40B4-BE49-F238E27FC236}">
                <a16:creationId xmlns:a16="http://schemas.microsoft.com/office/drawing/2014/main" id="{0270B921-B7F3-44A9-BCF8-9D6418CF60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88230" y="3416872"/>
            <a:ext cx="5061326" cy="1023731"/>
          </a:xfrm>
          <a:prstGeom prst="rect">
            <a:avLst/>
          </a:prstGeom>
        </p:spPr>
      </p:pic>
      <p:sp>
        <p:nvSpPr>
          <p:cNvPr id="11" name="TextBox 10">
            <a:extLst>
              <a:ext uri="{FF2B5EF4-FFF2-40B4-BE49-F238E27FC236}">
                <a16:creationId xmlns:a16="http://schemas.microsoft.com/office/drawing/2014/main" id="{D544BDC9-17EB-4997-9D4F-DDD7E679ADD0}"/>
              </a:ext>
            </a:extLst>
          </p:cNvPr>
          <p:cNvSpPr txBox="1"/>
          <p:nvPr/>
        </p:nvSpPr>
        <p:spPr>
          <a:xfrm>
            <a:off x="154982" y="1764357"/>
            <a:ext cx="2945037" cy="861774"/>
          </a:xfrm>
          <a:prstGeom prst="rect">
            <a:avLst/>
          </a:prstGeom>
          <a:solidFill>
            <a:schemeClr val="tx2"/>
          </a:solidFill>
        </p:spPr>
        <p:txBody>
          <a:bodyPr wrap="none" rtlCol="0">
            <a:spAutoFit/>
          </a:bodyPr>
          <a:lstStyle/>
          <a:p>
            <a:r>
              <a:rPr lang="en-US" sz="1000" b="1" dirty="0"/>
              <a:t>Binary32 Example</a:t>
            </a:r>
          </a:p>
          <a:p>
            <a:r>
              <a:rPr lang="en-US" sz="1000" dirty="0"/>
              <a:t>Input: 3.14159265358</a:t>
            </a:r>
          </a:p>
          <a:p>
            <a:r>
              <a:rPr lang="en-US" sz="1000" dirty="0"/>
              <a:t>Stored as: 3.1415927410125732421875</a:t>
            </a:r>
          </a:p>
          <a:p>
            <a:r>
              <a:rPr lang="en-US" sz="1000" dirty="0"/>
              <a:t>Error: 8.74325732421875E-8</a:t>
            </a:r>
          </a:p>
          <a:p>
            <a:r>
              <a:rPr lang="en-US" sz="1000" dirty="0"/>
              <a:t>Binary: 0 10000000 10010010000111111011011</a:t>
            </a:r>
          </a:p>
        </p:txBody>
      </p:sp>
    </p:spTree>
    <p:extLst>
      <p:ext uri="{BB962C8B-B14F-4D97-AF65-F5344CB8AC3E}">
        <p14:creationId xmlns:p14="http://schemas.microsoft.com/office/powerpoint/2010/main" val="6041626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s://upload.wikimedia.org/wikipedia/commons/5/59/CUDA_processing_flow_%28En%29.PNG">
            <a:extLst>
              <a:ext uri="{FF2B5EF4-FFF2-40B4-BE49-F238E27FC236}">
                <a16:creationId xmlns:a16="http://schemas.microsoft.com/office/drawing/2014/main" id="{9D06C00A-1D1C-4EA6-BE28-6B6DF5550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68" y="1565955"/>
            <a:ext cx="2777312" cy="26845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D6F52AF-C6D0-4D0A-A837-4FF557930B16}"/>
              </a:ext>
            </a:extLst>
          </p:cNvPr>
          <p:cNvSpPr>
            <a:spLocks noGrp="1"/>
          </p:cNvSpPr>
          <p:nvPr>
            <p:ph type="title"/>
          </p:nvPr>
        </p:nvSpPr>
        <p:spPr/>
        <p:txBody>
          <a:bodyPr/>
          <a:lstStyle/>
          <a:p>
            <a:r>
              <a:rPr lang="en-US" dirty="0"/>
              <a:t>CUDA and OpenCL</a:t>
            </a:r>
          </a:p>
        </p:txBody>
      </p:sp>
      <p:sp>
        <p:nvSpPr>
          <p:cNvPr id="4" name="Text Placeholder 3">
            <a:extLst>
              <a:ext uri="{FF2B5EF4-FFF2-40B4-BE49-F238E27FC236}">
                <a16:creationId xmlns:a16="http://schemas.microsoft.com/office/drawing/2014/main" id="{6A9B8313-F03B-4708-8338-2626990E1508}"/>
              </a:ext>
            </a:extLst>
          </p:cNvPr>
          <p:cNvSpPr>
            <a:spLocks noGrp="1"/>
          </p:cNvSpPr>
          <p:nvPr>
            <p:ph type="body" idx="1"/>
          </p:nvPr>
        </p:nvSpPr>
        <p:spPr/>
        <p:txBody>
          <a:bodyPr/>
          <a:lstStyle/>
          <a:p>
            <a:r>
              <a:rPr lang="en-US" dirty="0"/>
              <a:t>CUDA</a:t>
            </a:r>
          </a:p>
          <a:p>
            <a:pPr lvl="1"/>
            <a:r>
              <a:rPr lang="en-US" dirty="0"/>
              <a:t>Developed by Nvidia</a:t>
            </a:r>
          </a:p>
          <a:p>
            <a:pPr lvl="1"/>
            <a:r>
              <a:rPr lang="en-US" dirty="0"/>
              <a:t>For use on Nvidia or CUDA-enable GPUs</a:t>
            </a:r>
          </a:p>
          <a:p>
            <a:pPr lvl="1"/>
            <a:r>
              <a:rPr lang="en-US" dirty="0"/>
              <a:t>Parallelized functionality for linear algebra, sparse matrices, Fourier transforms, random numbers, solvers, graph processing, and more.</a:t>
            </a:r>
          </a:p>
        </p:txBody>
      </p:sp>
      <p:sp>
        <p:nvSpPr>
          <p:cNvPr id="5" name="Text Placeholder 4">
            <a:extLst>
              <a:ext uri="{FF2B5EF4-FFF2-40B4-BE49-F238E27FC236}">
                <a16:creationId xmlns:a16="http://schemas.microsoft.com/office/drawing/2014/main" id="{C9007275-60F5-43B1-9CB5-53F0EDD3C562}"/>
              </a:ext>
            </a:extLst>
          </p:cNvPr>
          <p:cNvSpPr>
            <a:spLocks noGrp="1"/>
          </p:cNvSpPr>
          <p:nvPr>
            <p:ph type="body" idx="2"/>
          </p:nvPr>
        </p:nvSpPr>
        <p:spPr/>
        <p:txBody>
          <a:bodyPr/>
          <a:lstStyle/>
          <a:p>
            <a:r>
              <a:rPr lang="en-US" dirty="0"/>
              <a:t>OpenCL</a:t>
            </a:r>
          </a:p>
          <a:p>
            <a:pPr lvl="1"/>
            <a:r>
              <a:rPr lang="en-US" dirty="0"/>
              <a:t>Originally developed by Apple, maintained by the </a:t>
            </a:r>
            <a:r>
              <a:rPr lang="en-US" dirty="0" err="1"/>
              <a:t>Khronos</a:t>
            </a:r>
            <a:r>
              <a:rPr lang="en-US" dirty="0"/>
              <a:t> Group</a:t>
            </a:r>
          </a:p>
          <a:p>
            <a:pPr lvl="1"/>
            <a:r>
              <a:rPr lang="en-US" dirty="0"/>
              <a:t>For use in CPUs, GPUs, and FPGAs (for a variety of vendors)</a:t>
            </a:r>
          </a:p>
          <a:p>
            <a:pPr lvl="1"/>
            <a:r>
              <a:rPr lang="en-US" dirty="0"/>
              <a:t>Parallelized functionality for matrix algebra, vectors (especially images)</a:t>
            </a:r>
          </a:p>
        </p:txBody>
      </p:sp>
      <p:pic>
        <p:nvPicPr>
          <p:cNvPr id="6146" name="Picture 2" descr="Nvidia CUDA Logo.jpg">
            <a:extLst>
              <a:ext uri="{FF2B5EF4-FFF2-40B4-BE49-F238E27FC236}">
                <a16:creationId xmlns:a16="http://schemas.microsoft.com/office/drawing/2014/main" id="{FFA069B4-4D99-45D7-A0A8-EB770FACC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300" y="1245575"/>
            <a:ext cx="1291690" cy="7826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OpenCL logo">
            <a:extLst>
              <a:ext uri="{FF2B5EF4-FFF2-40B4-BE49-F238E27FC236}">
                <a16:creationId xmlns:a16="http://schemas.microsoft.com/office/drawing/2014/main" id="{847A90FF-3321-45AF-AEAB-5118D0855F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4744" y="857985"/>
            <a:ext cx="1098056" cy="10980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51C4559-C864-46EC-8928-43B75BD8103B}"/>
              </a:ext>
            </a:extLst>
          </p:cNvPr>
          <p:cNvSpPr/>
          <p:nvPr/>
        </p:nvSpPr>
        <p:spPr>
          <a:xfrm>
            <a:off x="424674" y="4287189"/>
            <a:ext cx="2120900" cy="307777"/>
          </a:xfrm>
          <a:prstGeom prst="rect">
            <a:avLst/>
          </a:prstGeom>
        </p:spPr>
        <p:txBody>
          <a:bodyPr wrap="square">
            <a:spAutoFit/>
          </a:bodyPr>
          <a:lstStyle/>
          <a:p>
            <a:r>
              <a:rPr lang="en-US" sz="700" dirty="0"/>
              <a:t>CUDA Processing Flow by </a:t>
            </a:r>
            <a:r>
              <a:rPr lang="en-US" sz="700" dirty="0" err="1"/>
              <a:t>Tosaka</a:t>
            </a:r>
            <a:r>
              <a:rPr lang="en-US" sz="700" dirty="0"/>
              <a:t> [CC BY 3.0 (https://creativecommons.org/licenses/by/3.0)]</a:t>
            </a:r>
          </a:p>
        </p:txBody>
      </p:sp>
    </p:spTree>
    <p:extLst>
      <p:ext uri="{BB962C8B-B14F-4D97-AF65-F5344CB8AC3E}">
        <p14:creationId xmlns:p14="http://schemas.microsoft.com/office/powerpoint/2010/main" val="16200035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F52AF-C6D0-4D0A-A837-4FF557930B16}"/>
              </a:ext>
            </a:extLst>
          </p:cNvPr>
          <p:cNvSpPr>
            <a:spLocks noGrp="1"/>
          </p:cNvSpPr>
          <p:nvPr>
            <p:ph type="title"/>
          </p:nvPr>
        </p:nvSpPr>
        <p:spPr/>
        <p:txBody>
          <a:bodyPr/>
          <a:lstStyle/>
          <a:p>
            <a:r>
              <a:rPr lang="en-US" dirty="0"/>
              <a:t>Triton and Metal</a:t>
            </a:r>
          </a:p>
        </p:txBody>
      </p:sp>
      <p:sp>
        <p:nvSpPr>
          <p:cNvPr id="4" name="Text Placeholder 3">
            <a:extLst>
              <a:ext uri="{FF2B5EF4-FFF2-40B4-BE49-F238E27FC236}">
                <a16:creationId xmlns:a16="http://schemas.microsoft.com/office/drawing/2014/main" id="{6A9B8313-F03B-4708-8338-2626990E1508}"/>
              </a:ext>
            </a:extLst>
          </p:cNvPr>
          <p:cNvSpPr>
            <a:spLocks noGrp="1"/>
          </p:cNvSpPr>
          <p:nvPr>
            <p:ph type="body" idx="1"/>
          </p:nvPr>
        </p:nvSpPr>
        <p:spPr/>
        <p:txBody>
          <a:bodyPr/>
          <a:lstStyle/>
          <a:p>
            <a:r>
              <a:rPr lang="en-US" dirty="0"/>
              <a:t>Triton</a:t>
            </a:r>
          </a:p>
          <a:p>
            <a:pPr lvl="1"/>
            <a:r>
              <a:rPr lang="en-US" dirty="0"/>
              <a:t>Developed by </a:t>
            </a:r>
            <a:r>
              <a:rPr lang="en-US" dirty="0" err="1"/>
              <a:t>OpenAI</a:t>
            </a:r>
            <a:endParaRPr lang="en-US" dirty="0"/>
          </a:p>
          <a:p>
            <a:pPr lvl="1"/>
            <a:r>
              <a:rPr lang="en-US" dirty="0"/>
              <a:t>For use on virtually any GPU</a:t>
            </a:r>
          </a:p>
          <a:p>
            <a:pPr lvl="1"/>
            <a:r>
              <a:rPr lang="en-US" dirty="0"/>
              <a:t>Technically a language and compiler</a:t>
            </a:r>
          </a:p>
          <a:p>
            <a:pPr lvl="1"/>
            <a:r>
              <a:rPr lang="en-US" dirty="0"/>
              <a:t>Primitives for custom deep learning functionality</a:t>
            </a:r>
          </a:p>
        </p:txBody>
      </p:sp>
      <p:sp>
        <p:nvSpPr>
          <p:cNvPr id="5" name="Text Placeholder 4">
            <a:extLst>
              <a:ext uri="{FF2B5EF4-FFF2-40B4-BE49-F238E27FC236}">
                <a16:creationId xmlns:a16="http://schemas.microsoft.com/office/drawing/2014/main" id="{C9007275-60F5-43B1-9CB5-53F0EDD3C562}"/>
              </a:ext>
            </a:extLst>
          </p:cNvPr>
          <p:cNvSpPr>
            <a:spLocks noGrp="1"/>
          </p:cNvSpPr>
          <p:nvPr>
            <p:ph type="body" idx="2"/>
          </p:nvPr>
        </p:nvSpPr>
        <p:spPr/>
        <p:txBody>
          <a:bodyPr/>
          <a:lstStyle/>
          <a:p>
            <a:r>
              <a:rPr lang="en-US" dirty="0"/>
              <a:t>Metal</a:t>
            </a:r>
          </a:p>
          <a:p>
            <a:pPr lvl="1"/>
            <a:r>
              <a:rPr lang="en-US" dirty="0"/>
              <a:t>Developed by Apple</a:t>
            </a:r>
          </a:p>
          <a:p>
            <a:pPr lvl="1"/>
            <a:r>
              <a:rPr lang="en-US" dirty="0"/>
              <a:t>For use across Apple hardware (integrated M chips with both CPU and GPUs)</a:t>
            </a:r>
          </a:p>
          <a:p>
            <a:pPr lvl="1"/>
            <a:r>
              <a:rPr lang="en-US" dirty="0"/>
              <a:t>Mainly for gaming, but now has a backend for </a:t>
            </a:r>
            <a:r>
              <a:rPr lang="en-US" dirty="0" err="1"/>
              <a:t>PyTorch</a:t>
            </a:r>
            <a:endParaRPr lang="en-US" dirty="0"/>
          </a:p>
        </p:txBody>
      </p:sp>
      <p:pic>
        <p:nvPicPr>
          <p:cNvPr id="1026" name="Picture 2" descr="Triton logo">
            <a:extLst>
              <a:ext uri="{FF2B5EF4-FFF2-40B4-BE49-F238E27FC236}">
                <a16:creationId xmlns:a16="http://schemas.microsoft.com/office/drawing/2014/main" id="{EDB814C4-B325-413B-8C8A-2FC00F0D73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1738" y="1202115"/>
            <a:ext cx="643015"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6776C29-9AB2-69A1-1019-2C5B2F45B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299" y="1236915"/>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02AD809-2F28-4561-1E67-3C8BF07BE06D}"/>
              </a:ext>
            </a:extLst>
          </p:cNvPr>
          <p:cNvPicPr>
            <a:picLocks noChangeAspect="1"/>
          </p:cNvPicPr>
          <p:nvPr/>
        </p:nvPicPr>
        <p:blipFill>
          <a:blip r:embed="rId4"/>
          <a:stretch>
            <a:fillRect/>
          </a:stretch>
        </p:blipFill>
        <p:spPr>
          <a:xfrm>
            <a:off x="132080" y="1129862"/>
            <a:ext cx="2186152" cy="2606565"/>
          </a:xfrm>
          <a:prstGeom prst="rect">
            <a:avLst/>
          </a:prstGeom>
        </p:spPr>
      </p:pic>
      <p:sp>
        <p:nvSpPr>
          <p:cNvPr id="10" name="TextBox 9">
            <a:extLst>
              <a:ext uri="{FF2B5EF4-FFF2-40B4-BE49-F238E27FC236}">
                <a16:creationId xmlns:a16="http://schemas.microsoft.com/office/drawing/2014/main" id="{30E8DB8A-FA0C-B1D3-D176-AAE1A9363D88}"/>
              </a:ext>
            </a:extLst>
          </p:cNvPr>
          <p:cNvSpPr txBox="1"/>
          <p:nvPr/>
        </p:nvSpPr>
        <p:spPr>
          <a:xfrm>
            <a:off x="90038" y="4143410"/>
            <a:ext cx="4707934" cy="923330"/>
          </a:xfrm>
          <a:prstGeom prst="rect">
            <a:avLst/>
          </a:prstGeom>
          <a:solidFill>
            <a:schemeClr val="accent2">
              <a:lumMod val="50000"/>
            </a:schemeClr>
          </a:solidFill>
        </p:spPr>
        <p:txBody>
          <a:bodyPr wrap="square">
            <a:spAutoFit/>
          </a:bodyPr>
          <a:lstStyle/>
          <a:p>
            <a:r>
              <a:rPr lang="en-US" sz="900" b="0" i="0" dirty="0">
                <a:solidFill>
                  <a:schemeClr val="bg1"/>
                </a:solidFill>
                <a:effectLst/>
                <a:latin typeface="Lato" panose="020F0502020204030203" pitchFamily="34" charset="0"/>
                <a:ea typeface="Lato" panose="020F0502020204030203" pitchFamily="34" charset="0"/>
                <a:cs typeface="Lato" panose="020F0502020204030203" pitchFamily="34" charset="0"/>
              </a:rPr>
              <a:t>“Triton makes it possible to reach peak hardware performance with relatively little effort; for example, it can be used to write FP16 matrix multiplication kernels that match the performance of </a:t>
            </a:r>
            <a:r>
              <a:rPr lang="en-US" sz="9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cuBLAS</a:t>
            </a:r>
            <a:r>
              <a:rPr lang="en-US" sz="900" b="0" i="0" dirty="0">
                <a:solidFill>
                  <a:schemeClr val="bg1"/>
                </a:solidFill>
                <a:effectLst/>
                <a:latin typeface="Lato" panose="020F0502020204030203" pitchFamily="34" charset="0"/>
                <a:ea typeface="Lato" panose="020F0502020204030203" pitchFamily="34" charset="0"/>
                <a:cs typeface="Lato" panose="020F0502020204030203" pitchFamily="34" charset="0"/>
              </a:rPr>
              <a:t>—something that many GPU programmers can’t do—in under 25 lines of code. Our researchers have already used it to produce kernels that are up to 2x more efficient than equivalent Torch implementations, and we’re excited to work with the community to make GPU programming more accessible to everyone.”</a:t>
            </a:r>
            <a:endParaRPr lang="en-US" sz="9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746585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B9D4C-7BE9-457B-A7DB-92C376C5059A}"/>
              </a:ext>
            </a:extLst>
          </p:cNvPr>
          <p:cNvSpPr>
            <a:spLocks noGrp="1"/>
          </p:cNvSpPr>
          <p:nvPr>
            <p:ph type="title"/>
          </p:nvPr>
        </p:nvSpPr>
        <p:spPr>
          <a:xfrm>
            <a:off x="319500" y="566521"/>
            <a:ext cx="7339778" cy="755700"/>
          </a:xfrm>
        </p:spPr>
        <p:txBody>
          <a:bodyPr/>
          <a:lstStyle/>
          <a:p>
            <a:r>
              <a:rPr lang="en-US" dirty="0"/>
              <a:t>Machine Learning and AI</a:t>
            </a:r>
            <a:br>
              <a:rPr lang="en-US" dirty="0"/>
            </a:br>
            <a:r>
              <a:rPr lang="en-US" dirty="0"/>
              <a:t>Options in the Azure Cloud</a:t>
            </a:r>
          </a:p>
        </p:txBody>
      </p:sp>
      <p:pic>
        <p:nvPicPr>
          <p:cNvPr id="14" name="Graphic 13">
            <a:extLst>
              <a:ext uri="{FF2B5EF4-FFF2-40B4-BE49-F238E27FC236}">
                <a16:creationId xmlns:a16="http://schemas.microsoft.com/office/drawing/2014/main" id="{C09664DA-A9F3-144F-8E91-C9FB4A6F77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9626" y="2350922"/>
            <a:ext cx="914400" cy="914400"/>
          </a:xfrm>
          <a:prstGeom prst="rect">
            <a:avLst/>
          </a:prstGeom>
        </p:spPr>
      </p:pic>
      <p:pic>
        <p:nvPicPr>
          <p:cNvPr id="3078" name="Picture 6" descr="microsoft machine learning services for Sale OFF 61%">
            <a:extLst>
              <a:ext uri="{FF2B5EF4-FFF2-40B4-BE49-F238E27FC236}">
                <a16:creationId xmlns:a16="http://schemas.microsoft.com/office/drawing/2014/main" id="{FABA9357-F584-2A4B-923D-25B2A5C2EE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9856" y="2236621"/>
            <a:ext cx="849772"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3178B6AE-EF6A-3541-8AC8-D357CA791C5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6019" t="7154" r="37961" b="42730"/>
          <a:stretch/>
        </p:blipFill>
        <p:spPr bwMode="auto">
          <a:xfrm>
            <a:off x="4119861" y="2272967"/>
            <a:ext cx="904277" cy="9144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3A6804C-BAC1-1147-8D31-E8DF81B647C4}"/>
              </a:ext>
            </a:extLst>
          </p:cNvPr>
          <p:cNvSpPr txBox="1"/>
          <p:nvPr/>
        </p:nvSpPr>
        <p:spPr>
          <a:xfrm>
            <a:off x="2072382" y="3400729"/>
            <a:ext cx="1709121" cy="523220"/>
          </a:xfrm>
          <a:prstGeom prst="rect">
            <a:avLst/>
          </a:prstGeom>
          <a:noFill/>
        </p:spPr>
        <p:txBody>
          <a:bodyPr wrap="none" rtlCol="0">
            <a:spAutoFit/>
          </a:bodyPr>
          <a:lstStyle/>
          <a:p>
            <a:pPr algn="ctr"/>
            <a:r>
              <a:rPr lang="en-US" dirty="0"/>
              <a:t>Azure AI Services /</a:t>
            </a:r>
          </a:p>
          <a:p>
            <a:pPr algn="ctr"/>
            <a:r>
              <a:rPr lang="en-US" dirty="0"/>
              <a:t>Azure AI Studio</a:t>
            </a:r>
          </a:p>
        </p:txBody>
      </p:sp>
      <p:sp>
        <p:nvSpPr>
          <p:cNvPr id="26" name="TextBox 25">
            <a:extLst>
              <a:ext uri="{FF2B5EF4-FFF2-40B4-BE49-F238E27FC236}">
                <a16:creationId xmlns:a16="http://schemas.microsoft.com/office/drawing/2014/main" id="{5D700D7F-67AF-9140-B4D2-A2CAC8C63A9C}"/>
              </a:ext>
            </a:extLst>
          </p:cNvPr>
          <p:cNvSpPr txBox="1"/>
          <p:nvPr/>
        </p:nvSpPr>
        <p:spPr>
          <a:xfrm>
            <a:off x="924806" y="3402482"/>
            <a:ext cx="704039" cy="307777"/>
          </a:xfrm>
          <a:prstGeom prst="rect">
            <a:avLst/>
          </a:prstGeom>
          <a:noFill/>
        </p:spPr>
        <p:txBody>
          <a:bodyPr wrap="none" rtlCol="0">
            <a:spAutoFit/>
          </a:bodyPr>
          <a:lstStyle/>
          <a:p>
            <a:pPr algn="ctr"/>
            <a:r>
              <a:rPr lang="en-US" dirty="0"/>
              <a:t>DSVM</a:t>
            </a:r>
          </a:p>
        </p:txBody>
      </p:sp>
      <p:sp>
        <p:nvSpPr>
          <p:cNvPr id="27" name="TextBox 26">
            <a:extLst>
              <a:ext uri="{FF2B5EF4-FFF2-40B4-BE49-F238E27FC236}">
                <a16:creationId xmlns:a16="http://schemas.microsoft.com/office/drawing/2014/main" id="{EC64A9B1-D138-F34F-AEEE-A1F66D855C67}"/>
              </a:ext>
            </a:extLst>
          </p:cNvPr>
          <p:cNvSpPr txBox="1"/>
          <p:nvPr/>
        </p:nvSpPr>
        <p:spPr>
          <a:xfrm>
            <a:off x="4056473" y="3397991"/>
            <a:ext cx="1031051" cy="307777"/>
          </a:xfrm>
          <a:prstGeom prst="rect">
            <a:avLst/>
          </a:prstGeom>
          <a:noFill/>
        </p:spPr>
        <p:txBody>
          <a:bodyPr wrap="none" rtlCol="0">
            <a:spAutoFit/>
          </a:bodyPr>
          <a:lstStyle/>
          <a:p>
            <a:pPr algn="ctr"/>
            <a:r>
              <a:rPr lang="en-US" dirty="0"/>
              <a:t>Databricks</a:t>
            </a:r>
          </a:p>
        </p:txBody>
      </p:sp>
      <p:sp>
        <p:nvSpPr>
          <p:cNvPr id="28" name="TextBox 27">
            <a:extLst>
              <a:ext uri="{FF2B5EF4-FFF2-40B4-BE49-F238E27FC236}">
                <a16:creationId xmlns:a16="http://schemas.microsoft.com/office/drawing/2014/main" id="{A6E91955-5C2B-764A-B1CE-66D0E9353B69}"/>
              </a:ext>
            </a:extLst>
          </p:cNvPr>
          <p:cNvSpPr txBox="1"/>
          <p:nvPr/>
        </p:nvSpPr>
        <p:spPr>
          <a:xfrm>
            <a:off x="5381477" y="3367662"/>
            <a:ext cx="1606530" cy="523220"/>
          </a:xfrm>
          <a:prstGeom prst="rect">
            <a:avLst/>
          </a:prstGeom>
          <a:noFill/>
        </p:spPr>
        <p:txBody>
          <a:bodyPr wrap="none" rtlCol="0">
            <a:spAutoFit/>
          </a:bodyPr>
          <a:lstStyle/>
          <a:p>
            <a:pPr algn="ctr"/>
            <a:r>
              <a:rPr lang="en-US" dirty="0"/>
              <a:t>Machine Learning</a:t>
            </a:r>
          </a:p>
          <a:p>
            <a:pPr algn="ctr"/>
            <a:r>
              <a:rPr lang="en-US" dirty="0"/>
              <a:t>Studio</a:t>
            </a:r>
          </a:p>
        </p:txBody>
      </p:sp>
      <p:pic>
        <p:nvPicPr>
          <p:cNvPr id="4" name="Graphic 3">
            <a:extLst>
              <a:ext uri="{FF2B5EF4-FFF2-40B4-BE49-F238E27FC236}">
                <a16:creationId xmlns:a16="http://schemas.microsoft.com/office/drawing/2014/main" id="{FBAA12AE-C6B0-2CAF-350B-96886DCD24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69743" y="2272967"/>
            <a:ext cx="914400" cy="914400"/>
          </a:xfrm>
          <a:prstGeom prst="rect">
            <a:avLst/>
          </a:prstGeom>
        </p:spPr>
      </p:pic>
      <p:pic>
        <p:nvPicPr>
          <p:cNvPr id="2050" name="Picture 2" descr="Azure AI Studio - Pricing | Microsoft Azure">
            <a:extLst>
              <a:ext uri="{FF2B5EF4-FFF2-40B4-BE49-F238E27FC236}">
                <a16:creationId xmlns:a16="http://schemas.microsoft.com/office/drawing/2014/main" id="{59A107FA-2696-926C-8935-56962F322AC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7253" r="27348"/>
          <a:stretch/>
        </p:blipFill>
        <p:spPr bwMode="auto">
          <a:xfrm>
            <a:off x="7345346" y="2208046"/>
            <a:ext cx="903003" cy="10442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F8DBCE3-ECAA-F918-9807-5F7AC5A07BEB}"/>
              </a:ext>
            </a:extLst>
          </p:cNvPr>
          <p:cNvSpPr txBox="1"/>
          <p:nvPr/>
        </p:nvSpPr>
        <p:spPr>
          <a:xfrm>
            <a:off x="7340632" y="3382524"/>
            <a:ext cx="912430" cy="307777"/>
          </a:xfrm>
          <a:prstGeom prst="rect">
            <a:avLst/>
          </a:prstGeom>
          <a:noFill/>
        </p:spPr>
        <p:txBody>
          <a:bodyPr wrap="none" rtlCol="0">
            <a:spAutoFit/>
          </a:bodyPr>
          <a:lstStyle/>
          <a:p>
            <a:pPr algn="ctr"/>
            <a:r>
              <a:rPr lang="en-US" dirty="0"/>
              <a:t>AI Studio</a:t>
            </a:r>
          </a:p>
        </p:txBody>
      </p:sp>
    </p:spTree>
    <p:extLst>
      <p:ext uri="{BB962C8B-B14F-4D97-AF65-F5344CB8AC3E}">
        <p14:creationId xmlns:p14="http://schemas.microsoft.com/office/powerpoint/2010/main" val="8184237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EEFD6-F55A-455F-144D-F2D389F0C540}"/>
              </a:ext>
            </a:extLst>
          </p:cNvPr>
          <p:cNvSpPr>
            <a:spLocks noGrp="1"/>
          </p:cNvSpPr>
          <p:nvPr>
            <p:ph type="title"/>
          </p:nvPr>
        </p:nvSpPr>
        <p:spPr/>
        <p:txBody>
          <a:bodyPr/>
          <a:lstStyle/>
          <a:p>
            <a:r>
              <a:rPr lang="en-US" dirty="0">
                <a:solidFill>
                  <a:schemeClr val="tx1"/>
                </a:solidFill>
              </a:rPr>
              <a:t>APPENDIX</a:t>
            </a:r>
          </a:p>
        </p:txBody>
      </p:sp>
    </p:spTree>
    <p:extLst>
      <p:ext uri="{BB962C8B-B14F-4D97-AF65-F5344CB8AC3E}">
        <p14:creationId xmlns:p14="http://schemas.microsoft.com/office/powerpoint/2010/main" val="34450671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F2A32C-C11E-4EA0-A556-F8DE01BBC378}"/>
              </a:ext>
            </a:extLst>
          </p:cNvPr>
          <p:cNvPicPr>
            <a:picLocks noChangeAspect="1"/>
          </p:cNvPicPr>
          <p:nvPr/>
        </p:nvPicPr>
        <p:blipFill>
          <a:blip r:embed="rId2"/>
          <a:stretch>
            <a:fillRect/>
          </a:stretch>
        </p:blipFill>
        <p:spPr>
          <a:xfrm>
            <a:off x="1609882" y="0"/>
            <a:ext cx="7384646" cy="5143500"/>
          </a:xfrm>
          <a:prstGeom prst="rect">
            <a:avLst/>
          </a:prstGeom>
        </p:spPr>
      </p:pic>
      <p:sp>
        <p:nvSpPr>
          <p:cNvPr id="6" name="Rectangle 5">
            <a:extLst>
              <a:ext uri="{FF2B5EF4-FFF2-40B4-BE49-F238E27FC236}">
                <a16:creationId xmlns:a16="http://schemas.microsoft.com/office/drawing/2014/main" id="{9969BAF7-FB7F-420E-ABAC-A4669F8AA7E5}"/>
              </a:ext>
            </a:extLst>
          </p:cNvPr>
          <p:cNvSpPr/>
          <p:nvPr/>
        </p:nvSpPr>
        <p:spPr>
          <a:xfrm>
            <a:off x="59206" y="4345631"/>
            <a:ext cx="2141275" cy="738664"/>
          </a:xfrm>
          <a:prstGeom prst="rect">
            <a:avLst/>
          </a:prstGeom>
        </p:spPr>
        <p:txBody>
          <a:bodyPr wrap="square">
            <a:spAutoFit/>
          </a:bodyPr>
          <a:lstStyle/>
          <a:p>
            <a:r>
              <a:rPr lang="en-US" sz="1050" dirty="0">
                <a:hlinkClick r:id="rId3"/>
              </a:rPr>
              <a:t>https://azure.microsoft.com/en-us/solutions/architecture/information-discovery-with-deep-learning-and-nlp/</a:t>
            </a:r>
            <a:endParaRPr lang="en-US" sz="1050" dirty="0"/>
          </a:p>
        </p:txBody>
      </p:sp>
    </p:spTree>
    <p:extLst>
      <p:ext uri="{BB962C8B-B14F-4D97-AF65-F5344CB8AC3E}">
        <p14:creationId xmlns:p14="http://schemas.microsoft.com/office/powerpoint/2010/main" val="6509443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3E7853-7B88-4BBA-B504-0B43FAFBD658}"/>
              </a:ext>
            </a:extLst>
          </p:cNvPr>
          <p:cNvPicPr>
            <a:picLocks noChangeAspect="1"/>
          </p:cNvPicPr>
          <p:nvPr/>
        </p:nvPicPr>
        <p:blipFill>
          <a:blip r:embed="rId2"/>
          <a:stretch>
            <a:fillRect/>
          </a:stretch>
        </p:blipFill>
        <p:spPr>
          <a:xfrm>
            <a:off x="325385" y="0"/>
            <a:ext cx="8493230" cy="5143500"/>
          </a:xfrm>
          <a:prstGeom prst="rect">
            <a:avLst/>
          </a:prstGeom>
        </p:spPr>
      </p:pic>
      <p:sp>
        <p:nvSpPr>
          <p:cNvPr id="6" name="Rectangle 5">
            <a:extLst>
              <a:ext uri="{FF2B5EF4-FFF2-40B4-BE49-F238E27FC236}">
                <a16:creationId xmlns:a16="http://schemas.microsoft.com/office/drawing/2014/main" id="{DE11953D-8AE5-4F73-A705-D0AA6B5C357B}"/>
              </a:ext>
            </a:extLst>
          </p:cNvPr>
          <p:cNvSpPr/>
          <p:nvPr/>
        </p:nvSpPr>
        <p:spPr>
          <a:xfrm>
            <a:off x="0" y="4404836"/>
            <a:ext cx="2072201" cy="738664"/>
          </a:xfrm>
          <a:prstGeom prst="rect">
            <a:avLst/>
          </a:prstGeom>
        </p:spPr>
        <p:txBody>
          <a:bodyPr wrap="square">
            <a:spAutoFit/>
          </a:bodyPr>
          <a:lstStyle/>
          <a:p>
            <a:r>
              <a:rPr lang="en-US" sz="1050" dirty="0">
                <a:hlinkClick r:id="rId3"/>
              </a:rPr>
              <a:t>https://azure.microsoft.com/en-us/solutions/architecture/defect-prevention-with-predictive-maintenance/</a:t>
            </a:r>
            <a:endParaRPr lang="en-US" sz="1050" dirty="0"/>
          </a:p>
        </p:txBody>
      </p:sp>
    </p:spTree>
    <p:extLst>
      <p:ext uri="{BB962C8B-B14F-4D97-AF65-F5344CB8AC3E}">
        <p14:creationId xmlns:p14="http://schemas.microsoft.com/office/powerpoint/2010/main" val="34703690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D2B72C52-CAE9-BD4B-9B2D-48C2C7EBBD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12808"/>
            <a:ext cx="771525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FC93F0A-1231-4F1D-8AFE-BE3964B909ED}"/>
              </a:ext>
            </a:extLst>
          </p:cNvPr>
          <p:cNvSpPr/>
          <p:nvPr/>
        </p:nvSpPr>
        <p:spPr>
          <a:xfrm>
            <a:off x="0" y="4392028"/>
            <a:ext cx="2078780" cy="900246"/>
          </a:xfrm>
          <a:prstGeom prst="rect">
            <a:avLst/>
          </a:prstGeom>
        </p:spPr>
        <p:txBody>
          <a:bodyPr wrap="square">
            <a:spAutoFit/>
          </a:bodyPr>
          <a:lstStyle/>
          <a:p>
            <a:r>
              <a:rPr lang="en-US" sz="1050" dirty="0">
                <a:hlinkClick r:id="rId3"/>
              </a:rPr>
              <a:t>https://docs.microsoft.com/en-us/azure/architecture/example-scenario/ai/predict-hospital-readmissions-machine-learning</a:t>
            </a:r>
            <a:endParaRPr lang="en-US" sz="1050" dirty="0"/>
          </a:p>
          <a:p>
            <a:endParaRPr lang="en-US" sz="1050" dirty="0"/>
          </a:p>
        </p:txBody>
      </p:sp>
    </p:spTree>
    <p:extLst>
      <p:ext uri="{BB962C8B-B14F-4D97-AF65-F5344CB8AC3E}">
        <p14:creationId xmlns:p14="http://schemas.microsoft.com/office/powerpoint/2010/main" val="19538042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3B6CD-C287-4358-8518-0002892C1F0F}"/>
              </a:ext>
            </a:extLst>
          </p:cNvPr>
          <p:cNvSpPr>
            <a:spLocks noGrp="1"/>
          </p:cNvSpPr>
          <p:nvPr>
            <p:ph type="title"/>
          </p:nvPr>
        </p:nvSpPr>
        <p:spPr/>
        <p:txBody>
          <a:bodyPr/>
          <a:lstStyle/>
          <a:p>
            <a:r>
              <a:rPr lang="en-US" dirty="0"/>
              <a:t>Machine Learning</a:t>
            </a:r>
            <a:br>
              <a:rPr lang="en-US" dirty="0"/>
            </a:br>
            <a:r>
              <a:rPr lang="en-US" b="0" dirty="0"/>
              <a:t>Deep Dive</a:t>
            </a:r>
          </a:p>
        </p:txBody>
      </p:sp>
      <p:sp>
        <p:nvSpPr>
          <p:cNvPr id="3" name="Subtitle 2">
            <a:extLst>
              <a:ext uri="{FF2B5EF4-FFF2-40B4-BE49-F238E27FC236}">
                <a16:creationId xmlns:a16="http://schemas.microsoft.com/office/drawing/2014/main" id="{E50C45D2-D3B0-42AD-8B14-889BF46EF052}"/>
              </a:ext>
            </a:extLst>
          </p:cNvPr>
          <p:cNvSpPr>
            <a:spLocks noGrp="1"/>
          </p:cNvSpPr>
          <p:nvPr>
            <p:ph type="subTitle" idx="1"/>
          </p:nvPr>
        </p:nvSpPr>
        <p:spPr/>
        <p:txBody>
          <a:bodyPr/>
          <a:lstStyle/>
          <a:p>
            <a:endParaRPr lang="en-US" dirty="0"/>
          </a:p>
        </p:txBody>
      </p:sp>
      <p:sp>
        <p:nvSpPr>
          <p:cNvPr id="4" name="Text Placeholder 3">
            <a:extLst>
              <a:ext uri="{FF2B5EF4-FFF2-40B4-BE49-F238E27FC236}">
                <a16:creationId xmlns:a16="http://schemas.microsoft.com/office/drawing/2014/main" id="{E7965E52-F563-4744-8F1E-F621627D112E}"/>
              </a:ext>
            </a:extLst>
          </p:cNvPr>
          <p:cNvSpPr>
            <a:spLocks noGrp="1"/>
          </p:cNvSpPr>
          <p:nvPr>
            <p:ph type="body" idx="2"/>
          </p:nvPr>
        </p:nvSpPr>
        <p:spPr/>
        <p:txBody>
          <a:bodyPr/>
          <a:lstStyle/>
          <a:p>
            <a:pPr>
              <a:lnSpc>
                <a:spcPct val="100000"/>
              </a:lnSpc>
              <a:spcBef>
                <a:spcPts val="600"/>
              </a:spcBef>
              <a:spcAft>
                <a:spcPts val="600"/>
              </a:spcAft>
            </a:pPr>
            <a:r>
              <a:rPr lang="en-US" dirty="0"/>
              <a:t>Overview of Algorithms:</a:t>
            </a:r>
          </a:p>
          <a:p>
            <a:pPr lvl="1">
              <a:lnSpc>
                <a:spcPct val="100000"/>
              </a:lnSpc>
              <a:spcBef>
                <a:spcPts val="600"/>
              </a:spcBef>
              <a:spcAft>
                <a:spcPts val="600"/>
              </a:spcAft>
            </a:pPr>
            <a:r>
              <a:rPr lang="en-US" dirty="0"/>
              <a:t>Regression</a:t>
            </a:r>
          </a:p>
          <a:p>
            <a:pPr lvl="1">
              <a:lnSpc>
                <a:spcPct val="100000"/>
              </a:lnSpc>
              <a:spcBef>
                <a:spcPts val="600"/>
              </a:spcBef>
              <a:spcAft>
                <a:spcPts val="600"/>
              </a:spcAft>
            </a:pPr>
            <a:r>
              <a:rPr lang="en-US" dirty="0"/>
              <a:t>Tree-Based Classification</a:t>
            </a:r>
          </a:p>
          <a:p>
            <a:pPr lvl="1">
              <a:lnSpc>
                <a:spcPct val="100000"/>
              </a:lnSpc>
              <a:spcBef>
                <a:spcPts val="600"/>
              </a:spcBef>
              <a:spcAft>
                <a:spcPts val="600"/>
              </a:spcAft>
            </a:pPr>
            <a:r>
              <a:rPr lang="en-US" dirty="0"/>
              <a:t>Clustering</a:t>
            </a:r>
          </a:p>
          <a:p>
            <a:pPr>
              <a:lnSpc>
                <a:spcPct val="100000"/>
              </a:lnSpc>
              <a:spcBef>
                <a:spcPts val="600"/>
              </a:spcBef>
              <a:spcAft>
                <a:spcPts val="600"/>
              </a:spcAft>
            </a:pPr>
            <a:r>
              <a:rPr lang="en-US" dirty="0"/>
              <a:t>Computational Complexity</a:t>
            </a:r>
          </a:p>
        </p:txBody>
      </p:sp>
    </p:spTree>
    <p:extLst>
      <p:ext uri="{BB962C8B-B14F-4D97-AF65-F5344CB8AC3E}">
        <p14:creationId xmlns:p14="http://schemas.microsoft.com/office/powerpoint/2010/main" val="17169641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CC636-A7BA-4B19-A962-009FDDC9D794}"/>
              </a:ext>
            </a:extLst>
          </p:cNvPr>
          <p:cNvSpPr>
            <a:spLocks noGrp="1"/>
          </p:cNvSpPr>
          <p:nvPr>
            <p:ph type="title"/>
          </p:nvPr>
        </p:nvSpPr>
        <p:spPr/>
        <p:txBody>
          <a:bodyPr/>
          <a:lstStyle/>
          <a:p>
            <a:r>
              <a:rPr lang="en-US" dirty="0"/>
              <a:t>Linear Regression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D0582B5-5A3D-401F-90F1-0860B0B4CA57}"/>
                  </a:ext>
                </a:extLst>
              </p:cNvPr>
              <p:cNvSpPr>
                <a:spLocks noGrp="1"/>
              </p:cNvSpPr>
              <p:nvPr>
                <p:ph type="body" idx="1"/>
              </p:nvPr>
            </p:nvSpPr>
            <p:spPr>
              <a:xfrm>
                <a:off x="319500" y="1846804"/>
                <a:ext cx="2893600" cy="2806200"/>
              </a:xfrm>
            </p:spPr>
            <p:txBody>
              <a:bodyPr/>
              <a:lstStyle/>
              <a:p>
                <a:r>
                  <a:rPr lang="en-US" dirty="0"/>
                  <a:t>Normally in the form:</a:t>
                </a:r>
                <a:endParaRPr lang="en-US" b="0" i="1" dirty="0">
                  <a:latin typeface="Cambria Math" panose="02040503050406030204" pitchFamily="18" charset="0"/>
                </a:endParaRPr>
              </a:p>
              <a:p>
                <a:pPr marL="1524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𝑘</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a:p>
                <a:pPr marL="152400" indent="0" algn="ctr">
                  <a:buNone/>
                </a:pPr>
                <a:r>
                  <a:rPr lang="en-US" dirty="0"/>
                  <a:t>or, in matrix notation…</a:t>
                </a:r>
              </a:p>
              <a:p>
                <a:pPr marL="15240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a:p>
                <a:pPr marL="152400" indent="0" algn="ctr">
                  <a:buNone/>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e>
                            </m:mr>
                            <m:mr>
                              <m:e>
                                <m:r>
                                  <a:rPr lang="en-US" i="1" smtClean="0">
                                    <a:latin typeface="Cambria Math" panose="02040503050406030204" pitchFamily="18" charset="0"/>
                                    <a:ea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𝑛</m:t>
                                    </m:r>
                                  </m:sub>
                                </m:sSub>
                              </m:e>
                            </m:mr>
                          </m:m>
                        </m:e>
                      </m:d>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1</m:t>
                                    </m:r>
                                  </m:sub>
                                </m:sSub>
                              </m:e>
                              <m:e>
                                <m:r>
                                  <a:rPr lang="en-US" b="0" i="1" smtClean="0">
                                    <a:latin typeface="Cambria Math" panose="02040503050406030204" pitchFamily="18" charset="0"/>
                                    <a:ea typeface="Cambria Math" panose="02040503050406030204" pitchFamily="18" charset="0"/>
                                  </a:rPr>
                                  <m:t>⋯</m:t>
                                </m:r>
                              </m:e>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𝑘</m:t>
                                    </m:r>
                                  </m:sub>
                                </m:sSub>
                              </m:e>
                            </m:mr>
                            <m:mr>
                              <m:e>
                                <m:r>
                                  <a:rPr lang="en-US" b="0" i="1" smtClean="0">
                                    <a:latin typeface="Cambria Math" panose="02040503050406030204" pitchFamily="18" charset="0"/>
                                    <a:ea typeface="Cambria Math" panose="02040503050406030204" pitchFamily="18" charset="0"/>
                                  </a:rPr>
                                  <m:t>⋮</m:t>
                                </m:r>
                              </m:e>
                              <m:e>
                                <m:r>
                                  <a:rPr lang="en-US" b="0" i="1" smtClean="0">
                                    <a:latin typeface="Cambria Math" panose="02040503050406030204" pitchFamily="18" charset="0"/>
                                    <a:ea typeface="Cambria Math" panose="02040503050406030204" pitchFamily="18" charset="0"/>
                                  </a:rPr>
                                  <m:t>⋱</m:t>
                                </m:r>
                              </m:e>
                              <m:e>
                                <m:r>
                                  <a:rPr lang="en-US" b="0" i="1" smtClean="0">
                                    <a:latin typeface="Cambria Math" panose="02040503050406030204" pitchFamily="18" charset="0"/>
                                    <a:ea typeface="Cambria Math" panose="02040503050406030204" pitchFamily="18" charset="0"/>
                                  </a:rPr>
                                  <m:t>⋮</m:t>
                                </m:r>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r>
                                      <a:rPr lang="en-US" i="1">
                                        <a:latin typeface="Cambria Math" panose="02040503050406030204" pitchFamily="18" charset="0"/>
                                      </a:rPr>
                                      <m:t>1</m:t>
                                    </m:r>
                                  </m:sub>
                                </m:sSub>
                              </m:e>
                              <m:e>
                                <m:r>
                                  <a:rPr lang="en-US" b="0" i="1" smtClean="0">
                                    <a:latin typeface="Cambria Math" panose="02040503050406030204" pitchFamily="18" charset="0"/>
                                    <a:ea typeface="Cambria Math" panose="02040503050406030204" pitchFamily="18" charset="0"/>
                                  </a:rPr>
                                  <m:t>⋯</m:t>
                                </m:r>
                              </m:e>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𝑛𝑘</m:t>
                                    </m:r>
                                  </m:sub>
                                </m:sSub>
                              </m:e>
                            </m:mr>
                          </m:m>
                        </m:e>
                      </m:d>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e>
                            </m:mr>
                            <m:mr>
                              <m:e>
                                <m:r>
                                  <a:rPr lang="en-US" i="1">
                                    <a:latin typeface="Cambria Math" panose="02040503050406030204" pitchFamily="18" charset="0"/>
                                    <a:ea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𝑘</m:t>
                                    </m:r>
                                  </m:sub>
                                </m:sSub>
                              </m:e>
                            </m:mr>
                          </m:m>
                        </m:e>
                      </m:d>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1</m:t>
                                    </m:r>
                                  </m:sub>
                                </m:sSub>
                              </m:e>
                            </m:mr>
                            <m:mr>
                              <m:e>
                                <m:r>
                                  <a:rPr lang="en-US" b="0" i="1" smtClean="0">
                                    <a:latin typeface="Cambria Math" panose="02040503050406030204" pitchFamily="18" charset="0"/>
                                    <a:ea typeface="Cambria Math" panose="02040503050406030204" pitchFamily="18" charset="0"/>
                                  </a:rPr>
                                  <m:t>⋮</m:t>
                                </m:r>
                              </m:e>
                            </m:mr>
                            <m:mr>
                              <m:e>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𝑛</m:t>
                                    </m:r>
                                  </m:sub>
                                </m:sSub>
                              </m:e>
                            </m:mr>
                          </m:m>
                        </m:e>
                      </m:d>
                    </m:oMath>
                  </m:oMathPara>
                </a14:m>
                <a:endParaRPr lang="en-US" dirty="0"/>
              </a:p>
              <a:p>
                <a:pPr marL="152400" indent="0" algn="ctr">
                  <a:buNone/>
                </a:pPr>
                <a:endParaRPr lang="en-US" dirty="0"/>
              </a:p>
              <a:p>
                <a:r>
                  <a:rPr lang="en-US" dirty="0"/>
                  <a:t>To solve for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dirty="0"/>
                  <a:t>:</a:t>
                </a:r>
              </a:p>
              <a:p>
                <a:pPr marL="15240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b="0" i="1" smtClean="0">
                                  <a:latin typeface="Cambria Math" panose="02040503050406030204" pitchFamily="18" charset="0"/>
                                </a:rPr>
                                <m:t>𝑇</m:t>
                              </m:r>
                            </m:sup>
                          </m:sSup>
                          <m:r>
                            <a:rPr lang="en-US" i="1">
                              <a:latin typeface="Cambria Math" panose="02040503050406030204" pitchFamily="18" charset="0"/>
                            </a:rPr>
                            <m:t>𝑋</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𝑌</m:t>
                      </m:r>
                    </m:oMath>
                  </m:oMathPara>
                </a14:m>
                <a:endParaRPr lang="en-US" dirty="0"/>
              </a:p>
            </p:txBody>
          </p:sp>
        </mc:Choice>
        <mc:Fallback xmlns="">
          <p:sp>
            <p:nvSpPr>
              <p:cNvPr id="3" name="Text Placeholder 2">
                <a:extLst>
                  <a:ext uri="{FF2B5EF4-FFF2-40B4-BE49-F238E27FC236}">
                    <a16:creationId xmlns:a16="http://schemas.microsoft.com/office/drawing/2014/main" id="{3D0582B5-5A3D-401F-90F1-0860B0B4CA57}"/>
                  </a:ext>
                </a:extLst>
              </p:cNvPr>
              <p:cNvSpPr>
                <a:spLocks noGrp="1" noRot="1" noChangeAspect="1" noMove="1" noResize="1" noEditPoints="1" noAdjustHandles="1" noChangeArrowheads="1" noChangeShapeType="1" noTextEdit="1"/>
              </p:cNvSpPr>
              <p:nvPr>
                <p:ph type="body" idx="1"/>
              </p:nvPr>
            </p:nvSpPr>
            <p:spPr>
              <a:xfrm>
                <a:off x="319500" y="1846804"/>
                <a:ext cx="2893600" cy="2806200"/>
              </a:xfrm>
              <a:blipFill>
                <a:blip r:embed="rId2"/>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9DA1A14-75CE-4C0C-B8C1-47C4ECF77AFB}"/>
              </a:ext>
            </a:extLst>
          </p:cNvPr>
          <p:cNvSpPr txBox="1"/>
          <p:nvPr/>
        </p:nvSpPr>
        <p:spPr>
          <a:xfrm>
            <a:off x="4394200" y="371147"/>
            <a:ext cx="4060727" cy="4401205"/>
          </a:xfrm>
          <a:prstGeom prst="rect">
            <a:avLst/>
          </a:prstGeom>
          <a:noFill/>
        </p:spPr>
        <p:txBody>
          <a:bodyPr wrap="none" rtlCol="0">
            <a:spAutoFit/>
          </a:bodyPr>
          <a:lstStyle/>
          <a:p>
            <a:r>
              <a:rPr lang="en-US" dirty="0">
                <a:solidFill>
                  <a:schemeClr val="tx1"/>
                </a:solidFill>
                <a:latin typeface="Consolas" panose="020B0609020204030204" pitchFamily="49" charset="0"/>
              </a:rPr>
              <a:t>## Load in data</a:t>
            </a:r>
          </a:p>
          <a:p>
            <a:r>
              <a:rPr lang="en-US" dirty="0">
                <a:latin typeface="Consolas" panose="020B0609020204030204" pitchFamily="49" charset="0"/>
              </a:rPr>
              <a:t>data(</a:t>
            </a:r>
            <a:r>
              <a:rPr lang="en-US" dirty="0" err="1">
                <a:latin typeface="Consolas" panose="020B0609020204030204" pitchFamily="49" charset="0"/>
              </a:rPr>
              <a:t>mtcars</a:t>
            </a:r>
            <a:r>
              <a:rPr lang="en-US" dirty="0">
                <a:latin typeface="Consolas" panose="020B0609020204030204" pitchFamily="49" charset="0"/>
              </a:rPr>
              <a:t>)</a:t>
            </a:r>
          </a:p>
          <a:p>
            <a:endParaRPr lang="en-US" dirty="0">
              <a:latin typeface="Consolas" panose="020B0609020204030204" pitchFamily="49" charset="0"/>
            </a:endParaRPr>
          </a:p>
          <a:p>
            <a:r>
              <a:rPr lang="en-US" dirty="0">
                <a:solidFill>
                  <a:schemeClr val="tx1"/>
                </a:solidFill>
                <a:latin typeface="Consolas" panose="020B0609020204030204" pitchFamily="49" charset="0"/>
              </a:rPr>
              <a:t>## Define X matrix</a:t>
            </a:r>
          </a:p>
          <a:p>
            <a:r>
              <a:rPr lang="en-US" dirty="0">
                <a:latin typeface="Consolas" panose="020B0609020204030204" pitchFamily="49" charset="0"/>
              </a:rPr>
              <a:t>X &lt;- </a:t>
            </a:r>
            <a:r>
              <a:rPr lang="en-US" dirty="0" err="1">
                <a:latin typeface="Consolas" panose="020B0609020204030204" pitchFamily="49" charset="0"/>
              </a:rPr>
              <a:t>as.matrix</a:t>
            </a:r>
            <a:r>
              <a:rPr lang="en-US" dirty="0">
                <a:latin typeface="Consolas" panose="020B0609020204030204" pitchFamily="49" charset="0"/>
              </a:rPr>
              <a:t>(</a:t>
            </a:r>
            <a:r>
              <a:rPr lang="en-US" dirty="0" err="1">
                <a:latin typeface="Consolas" panose="020B0609020204030204" pitchFamily="49" charset="0"/>
              </a:rPr>
              <a:t>cbind</a:t>
            </a:r>
            <a:r>
              <a:rPr lang="en-US" dirty="0">
                <a:latin typeface="Consolas" panose="020B0609020204030204" pitchFamily="49" charset="0"/>
              </a:rPr>
              <a:t>(1,</a:t>
            </a:r>
          </a:p>
          <a:p>
            <a:r>
              <a:rPr lang="en-US" dirty="0">
                <a:latin typeface="Consolas" panose="020B0609020204030204" pitchFamily="49" charset="0"/>
              </a:rPr>
              <a:t>                     </a:t>
            </a:r>
            <a:r>
              <a:rPr lang="en-US" dirty="0" err="1">
                <a:latin typeface="Consolas" panose="020B0609020204030204" pitchFamily="49" charset="0"/>
              </a:rPr>
              <a:t>mtcars$cyl</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mtcars$hp</a:t>
            </a:r>
            <a:r>
              <a:rPr lang="en-US" dirty="0">
                <a:latin typeface="Consolas" panose="020B0609020204030204" pitchFamily="49" charset="0"/>
              </a:rPr>
              <a:t>))</a:t>
            </a:r>
          </a:p>
          <a:p>
            <a:endParaRPr lang="en-US" dirty="0">
              <a:latin typeface="Consolas" panose="020B0609020204030204" pitchFamily="49" charset="0"/>
            </a:endParaRPr>
          </a:p>
          <a:p>
            <a:r>
              <a:rPr lang="en-US" dirty="0">
                <a:solidFill>
                  <a:schemeClr val="tx1"/>
                </a:solidFill>
                <a:latin typeface="Consolas" panose="020B0609020204030204" pitchFamily="49" charset="0"/>
              </a:rPr>
              <a:t>## Define y matrix</a:t>
            </a:r>
          </a:p>
          <a:p>
            <a:r>
              <a:rPr lang="en-US" dirty="0">
                <a:latin typeface="Consolas" panose="020B0609020204030204" pitchFamily="49" charset="0"/>
              </a:rPr>
              <a:t>y &lt;- </a:t>
            </a:r>
            <a:r>
              <a:rPr lang="en-US" dirty="0" err="1">
                <a:latin typeface="Consolas" panose="020B0609020204030204" pitchFamily="49" charset="0"/>
              </a:rPr>
              <a:t>as.matrix</a:t>
            </a:r>
            <a:r>
              <a:rPr lang="en-US" dirty="0">
                <a:latin typeface="Consolas" panose="020B0609020204030204" pitchFamily="49" charset="0"/>
              </a:rPr>
              <a:t>(</a:t>
            </a:r>
            <a:r>
              <a:rPr lang="en-US" dirty="0" err="1">
                <a:latin typeface="Consolas" panose="020B0609020204030204" pitchFamily="49" charset="0"/>
              </a:rPr>
              <a:t>mtcars$mpg</a:t>
            </a:r>
            <a:r>
              <a:rPr lang="en-US" dirty="0">
                <a:latin typeface="Consolas" panose="020B0609020204030204" pitchFamily="49" charset="0"/>
              </a:rPr>
              <a:t>)</a:t>
            </a:r>
          </a:p>
          <a:p>
            <a:endParaRPr lang="en-US" dirty="0">
              <a:latin typeface="Consolas" panose="020B0609020204030204" pitchFamily="49" charset="0"/>
            </a:endParaRPr>
          </a:p>
          <a:p>
            <a:r>
              <a:rPr lang="en-US" dirty="0">
                <a:solidFill>
                  <a:schemeClr val="tx1"/>
                </a:solidFill>
                <a:latin typeface="Consolas" panose="020B0609020204030204" pitchFamily="49" charset="0"/>
              </a:rPr>
              <a:t>## Solve for </a:t>
            </a:r>
            <a:r>
              <a:rPr lang="en-US" dirty="0" err="1">
                <a:solidFill>
                  <a:schemeClr val="tx1"/>
                </a:solidFill>
                <a:latin typeface="Consolas" panose="020B0609020204030204" pitchFamily="49" charset="0"/>
              </a:rPr>
              <a:t>beta_hat</a:t>
            </a:r>
            <a:endParaRPr lang="en-US" dirty="0">
              <a:solidFill>
                <a:schemeClr val="tx1"/>
              </a:solidFill>
              <a:latin typeface="Consolas" panose="020B0609020204030204" pitchFamily="49" charset="0"/>
            </a:endParaRPr>
          </a:p>
          <a:p>
            <a:r>
              <a:rPr lang="en-US" dirty="0" err="1">
                <a:latin typeface="Consolas" panose="020B0609020204030204" pitchFamily="49" charset="0"/>
              </a:rPr>
              <a:t>beta_hat</a:t>
            </a:r>
            <a:r>
              <a:rPr lang="en-US" dirty="0">
                <a:latin typeface="Consolas" panose="020B0609020204030204" pitchFamily="49" charset="0"/>
              </a:rPr>
              <a:t> &lt;- solve(t(X)%*%X)%*%t(X)%*%y</a:t>
            </a:r>
          </a:p>
          <a:p>
            <a:endParaRPr lang="en-US" dirty="0">
              <a:latin typeface="Consolas" panose="020B0609020204030204" pitchFamily="49" charset="0"/>
            </a:endParaRPr>
          </a:p>
          <a:p>
            <a:endParaRPr lang="en-US" dirty="0">
              <a:latin typeface="Consolas" panose="020B0609020204030204" pitchFamily="49" charset="0"/>
            </a:endParaRPr>
          </a:p>
          <a:p>
            <a:r>
              <a:rPr lang="en-US" dirty="0">
                <a:solidFill>
                  <a:schemeClr val="tx1"/>
                </a:solidFill>
                <a:latin typeface="Consolas" panose="020B0609020204030204" pitchFamily="49" charset="0"/>
              </a:rPr>
              <a:t>## Fit the same data using </a:t>
            </a:r>
            <a:r>
              <a:rPr lang="en-US" dirty="0" err="1">
                <a:solidFill>
                  <a:schemeClr val="tx1"/>
                </a:solidFill>
                <a:latin typeface="Consolas" panose="020B0609020204030204" pitchFamily="49" charset="0"/>
              </a:rPr>
              <a:t>lm</a:t>
            </a:r>
            <a:endParaRPr lang="en-US" dirty="0">
              <a:solidFill>
                <a:schemeClr val="tx1"/>
              </a:solidFill>
              <a:latin typeface="Consolas" panose="020B0609020204030204" pitchFamily="49" charset="0"/>
            </a:endParaRPr>
          </a:p>
          <a:p>
            <a:r>
              <a:rPr lang="en-US" dirty="0">
                <a:latin typeface="Consolas" panose="020B0609020204030204" pitchFamily="49" charset="0"/>
              </a:rPr>
              <a:t>fit &lt;- </a:t>
            </a:r>
            <a:r>
              <a:rPr lang="en-US" dirty="0" err="1">
                <a:latin typeface="Consolas" panose="020B0609020204030204" pitchFamily="49" charset="0"/>
              </a:rPr>
              <a:t>lm</a:t>
            </a:r>
            <a:r>
              <a:rPr lang="en-US" dirty="0">
                <a:latin typeface="Consolas" panose="020B0609020204030204" pitchFamily="49" charset="0"/>
              </a:rPr>
              <a:t>(mpg ~ </a:t>
            </a:r>
            <a:r>
              <a:rPr lang="en-US" dirty="0" err="1">
                <a:latin typeface="Consolas" panose="020B0609020204030204" pitchFamily="49" charset="0"/>
              </a:rPr>
              <a:t>cyl</a:t>
            </a:r>
            <a:r>
              <a:rPr lang="en-US" dirty="0">
                <a:latin typeface="Consolas" panose="020B0609020204030204" pitchFamily="49" charset="0"/>
              </a:rPr>
              <a:t> + hp,</a:t>
            </a:r>
          </a:p>
          <a:p>
            <a:r>
              <a:rPr lang="en-US" dirty="0">
                <a:latin typeface="Consolas" panose="020B0609020204030204" pitchFamily="49" charset="0"/>
              </a:rPr>
              <a:t>          data = </a:t>
            </a:r>
            <a:r>
              <a:rPr lang="en-US" dirty="0" err="1">
                <a:latin typeface="Consolas" panose="020B0609020204030204" pitchFamily="49" charset="0"/>
              </a:rPr>
              <a:t>mtcars</a:t>
            </a:r>
            <a:r>
              <a:rPr lang="en-US" dirty="0">
                <a:latin typeface="Consolas" panose="020B0609020204030204" pitchFamily="49" charset="0"/>
              </a:rPr>
              <a:t>)</a:t>
            </a:r>
          </a:p>
          <a:p>
            <a:endParaRPr lang="en-US" dirty="0">
              <a:latin typeface="Consolas" panose="020B0609020204030204" pitchFamily="49" charset="0"/>
            </a:endParaRPr>
          </a:p>
          <a:p>
            <a:r>
              <a:rPr lang="en-US" dirty="0" err="1">
                <a:latin typeface="Consolas" panose="020B0609020204030204" pitchFamily="49" charset="0"/>
              </a:rPr>
              <a:t>fit$coefficients</a:t>
            </a:r>
            <a:endParaRPr lang="en-US" dirty="0">
              <a:latin typeface="Consolas" panose="020B0609020204030204" pitchFamily="49" charset="0"/>
            </a:endParaRPr>
          </a:p>
        </p:txBody>
      </p:sp>
    </p:spTree>
    <p:extLst>
      <p:ext uri="{BB962C8B-B14F-4D97-AF65-F5344CB8AC3E}">
        <p14:creationId xmlns:p14="http://schemas.microsoft.com/office/powerpoint/2010/main" val="14763296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FDF3E-5CD8-4D77-BE58-C3C27DF03A11}"/>
              </a:ext>
            </a:extLst>
          </p:cNvPr>
          <p:cNvSpPr>
            <a:spLocks noGrp="1"/>
          </p:cNvSpPr>
          <p:nvPr>
            <p:ph type="title"/>
          </p:nvPr>
        </p:nvSpPr>
        <p:spPr/>
        <p:txBody>
          <a:bodyPr/>
          <a:lstStyle/>
          <a:p>
            <a:r>
              <a:rPr lang="en-US" dirty="0"/>
              <a:t>Regression Model Metrics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288011B-BC8F-41A8-A99A-A022FD4B2502}"/>
                  </a:ext>
                </a:extLst>
              </p:cNvPr>
              <p:cNvSpPr>
                <a:spLocks noGrp="1"/>
              </p:cNvSpPr>
              <p:nvPr>
                <p:ph type="body" idx="1"/>
              </p:nvPr>
            </p:nvSpPr>
            <p:spPr>
              <a:xfrm>
                <a:off x="260350" y="1602675"/>
                <a:ext cx="5211353" cy="3002400"/>
              </a:xfrm>
            </p:spPr>
            <p:txBody>
              <a:bodyPr/>
              <a:lstStyle/>
              <a:p>
                <a:r>
                  <a:rPr lang="en-US" dirty="0"/>
                  <a:t>Sum of Squares</a:t>
                </a:r>
              </a:p>
              <a:p>
                <a:pPr marL="139700" indent="0" algn="ctr">
                  <a:buNone/>
                </a:pP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d>
                          </m:e>
                          <m:sup>
                            <m:r>
                              <a:rPr lang="en-US" b="0" i="1" smtClean="0">
                                <a:latin typeface="Cambria Math" panose="02040503050406030204" pitchFamily="18" charset="0"/>
                              </a:rPr>
                              <m:t>2</m:t>
                            </m:r>
                          </m:sup>
                        </m:sSup>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b="0" i="1" smtClean="0">
                                        <a:latin typeface="Cambria Math" panose="02040503050406030204" pitchFamily="18" charset="0"/>
                                      </a:rPr>
                                      <m:t>𝑖</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d>
                          </m:e>
                          <m:sup>
                            <m:r>
                              <a:rPr lang="en-US" i="1">
                                <a:latin typeface="Cambria Math" panose="02040503050406030204" pitchFamily="18" charset="0"/>
                              </a:rPr>
                              <m:t>2</m:t>
                            </m:r>
                          </m:sup>
                        </m:sSup>
                      </m:e>
                    </m:nary>
                  </m:oMath>
                </a14:m>
                <a:r>
                  <a:rPr lang="en-US" dirty="0"/>
                  <a:t>+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e>
                          <m:sup>
                            <m:r>
                              <a:rPr lang="en-US" i="1">
                                <a:latin typeface="Cambria Math" panose="02040503050406030204" pitchFamily="18" charset="0"/>
                              </a:rPr>
                              <m:t>2</m:t>
                            </m:r>
                          </m:sup>
                        </m:sSup>
                      </m:e>
                    </m:nary>
                  </m:oMath>
                </a14:m>
                <a:endParaRPr lang="en-US" dirty="0"/>
              </a:p>
              <a:p>
                <a:pPr marL="139700" indent="0" algn="ctr">
                  <a:buNone/>
                </a:pPr>
                <a:r>
                  <a:rPr lang="en-US" i="1" dirty="0" err="1">
                    <a:latin typeface="Cambria Math" panose="02040503050406030204" pitchFamily="18" charset="0"/>
                    <a:ea typeface="Cambria Math" panose="02040503050406030204" pitchFamily="18" charset="0"/>
                  </a:rPr>
                  <a:t>SSTotal</a:t>
                </a:r>
                <a:r>
                  <a:rPr lang="en-US" i="1" dirty="0">
                    <a:latin typeface="Cambria Math" panose="02040503050406030204" pitchFamily="18" charset="0"/>
                    <a:ea typeface="Cambria Math" panose="02040503050406030204" pitchFamily="18" charset="0"/>
                  </a:rPr>
                  <a:t> = </a:t>
                </a:r>
                <a:r>
                  <a:rPr lang="en-US" i="1" dirty="0" err="1">
                    <a:latin typeface="Cambria Math" panose="02040503050406030204" pitchFamily="18" charset="0"/>
                    <a:ea typeface="Cambria Math" panose="02040503050406030204" pitchFamily="18" charset="0"/>
                  </a:rPr>
                  <a:t>SSReg</a:t>
                </a:r>
                <a:r>
                  <a:rPr lang="en-US" i="1" dirty="0">
                    <a:latin typeface="Cambria Math" panose="02040503050406030204" pitchFamily="18" charset="0"/>
                    <a:ea typeface="Cambria Math" panose="02040503050406030204" pitchFamily="18" charset="0"/>
                  </a:rPr>
                  <a:t> + </a:t>
                </a:r>
                <a:r>
                  <a:rPr lang="en-US" i="1" dirty="0" err="1">
                    <a:latin typeface="Cambria Math" panose="02040503050406030204" pitchFamily="18" charset="0"/>
                    <a:ea typeface="Cambria Math" panose="02040503050406030204" pitchFamily="18" charset="0"/>
                  </a:rPr>
                  <a:t>SSError</a:t>
                </a:r>
                <a:endParaRPr lang="en-US" i="1" dirty="0">
                  <a:latin typeface="Cambria Math" panose="02040503050406030204" pitchFamily="18" charset="0"/>
                  <a:ea typeface="Cambria Math" panose="02040503050406030204" pitchFamily="18" charset="0"/>
                </a:endParaRPr>
              </a:p>
              <a:p>
                <a:pPr marL="139700" indent="0" algn="ctr">
                  <a:buNone/>
                </a:pPr>
                <a:endParaRPr lang="en-US" dirty="0"/>
              </a:p>
              <a:p>
                <a:r>
                  <a:rPr lang="en-US" dirty="0"/>
                  <a:t>R</a:t>
                </a:r>
                <a:r>
                  <a:rPr lang="en-US" baseline="30000" dirty="0"/>
                  <a:t>2</a:t>
                </a:r>
                <a:r>
                  <a:rPr lang="en-US" dirty="0"/>
                  <a:t> : The Coefficient of Determination</a:t>
                </a:r>
                <a:endParaRPr lang="en-US" baseline="30000" dirty="0"/>
              </a:p>
              <a:p>
                <a:pPr marL="13970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𝑆𝑆𝑅</m:t>
                          </m:r>
                        </m:num>
                        <m:den>
                          <m:r>
                            <a:rPr lang="en-US" b="0" i="1" smtClean="0">
                              <a:latin typeface="Cambria Math" panose="02040503050406030204" pitchFamily="18" charset="0"/>
                            </a:rPr>
                            <m:t>𝑆𝑆𝑇</m:t>
                          </m:r>
                        </m:den>
                      </m:f>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𝑆𝑆𝐸</m:t>
                          </m:r>
                        </m:num>
                        <m:den>
                          <m:r>
                            <a:rPr lang="en-US" b="0" i="1" smtClean="0">
                              <a:latin typeface="Cambria Math" panose="02040503050406030204" pitchFamily="18" charset="0"/>
                            </a:rPr>
                            <m:t>𝑆𝑆𝑇</m:t>
                          </m:r>
                        </m:den>
                      </m:f>
                    </m:oMath>
                  </m:oMathPara>
                </a14:m>
                <a:endParaRPr lang="en-US" dirty="0"/>
              </a:p>
              <a:p>
                <a:endParaRPr lang="en-US" dirty="0"/>
              </a:p>
            </p:txBody>
          </p:sp>
        </mc:Choice>
        <mc:Fallback xmlns="">
          <p:sp>
            <p:nvSpPr>
              <p:cNvPr id="3" name="Text Placeholder 2">
                <a:extLst>
                  <a:ext uri="{FF2B5EF4-FFF2-40B4-BE49-F238E27FC236}">
                    <a16:creationId xmlns:a16="http://schemas.microsoft.com/office/drawing/2014/main" id="{1288011B-BC8F-41A8-A99A-A022FD4B2502}"/>
                  </a:ext>
                </a:extLst>
              </p:cNvPr>
              <p:cNvSpPr>
                <a:spLocks noGrp="1" noRot="1" noChangeAspect="1" noMove="1" noResize="1" noEditPoints="1" noAdjustHandles="1" noChangeArrowheads="1" noChangeShapeType="1" noTextEdit="1"/>
              </p:cNvSpPr>
              <p:nvPr>
                <p:ph type="body" idx="1"/>
              </p:nvPr>
            </p:nvSpPr>
            <p:spPr>
              <a:xfrm>
                <a:off x="260350" y="1602675"/>
                <a:ext cx="5211353" cy="3002400"/>
              </a:xfrm>
              <a:blipFill>
                <a:blip r:embed="rId2"/>
                <a:stretch>
                  <a:fillRect t="-203"/>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E4175656-5D40-425D-A2EE-480789A89149}"/>
              </a:ext>
            </a:extLst>
          </p:cNvPr>
          <p:cNvSpPr>
            <a:spLocks noGrp="1"/>
          </p:cNvSpPr>
          <p:nvPr>
            <p:ph type="body" idx="2"/>
          </p:nvPr>
        </p:nvSpPr>
        <p:spPr/>
        <p:txBody>
          <a:bodyPr/>
          <a:lstStyle/>
          <a:p>
            <a:r>
              <a:rPr lang="en-US" dirty="0"/>
              <a:t>Other things to look at:</a:t>
            </a:r>
          </a:p>
          <a:p>
            <a:pPr lvl="1"/>
            <a:r>
              <a:rPr lang="en-US" dirty="0"/>
              <a:t>p-values</a:t>
            </a:r>
          </a:p>
          <a:p>
            <a:pPr lvl="1"/>
            <a:r>
              <a:rPr lang="en-US" dirty="0"/>
              <a:t>RMSE</a:t>
            </a:r>
          </a:p>
          <a:p>
            <a:pPr lvl="1"/>
            <a:r>
              <a:rPr lang="en-US" dirty="0"/>
              <a:t>MAPE</a:t>
            </a:r>
          </a:p>
        </p:txBody>
      </p:sp>
    </p:spTree>
    <p:extLst>
      <p:ext uri="{BB962C8B-B14F-4D97-AF65-F5344CB8AC3E}">
        <p14:creationId xmlns:p14="http://schemas.microsoft.com/office/powerpoint/2010/main" val="39313096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CC636-A7BA-4B19-A962-009FDDC9D794}"/>
              </a:ext>
            </a:extLst>
          </p:cNvPr>
          <p:cNvSpPr>
            <a:spLocks noGrp="1"/>
          </p:cNvSpPr>
          <p:nvPr>
            <p:ph type="title"/>
          </p:nvPr>
        </p:nvSpPr>
        <p:spPr/>
        <p:txBody>
          <a:bodyPr/>
          <a:lstStyle/>
          <a:p>
            <a:r>
              <a:rPr lang="en-US" dirty="0"/>
              <a:t>Tree-Based Classification</a:t>
            </a:r>
          </a:p>
        </p:txBody>
      </p:sp>
      <p:sp>
        <p:nvSpPr>
          <p:cNvPr id="3" name="Text Placeholder 2">
            <a:extLst>
              <a:ext uri="{FF2B5EF4-FFF2-40B4-BE49-F238E27FC236}">
                <a16:creationId xmlns:a16="http://schemas.microsoft.com/office/drawing/2014/main" id="{3D0582B5-5A3D-401F-90F1-0860B0B4CA57}"/>
              </a:ext>
            </a:extLst>
          </p:cNvPr>
          <p:cNvSpPr>
            <a:spLocks noGrp="1"/>
          </p:cNvSpPr>
          <p:nvPr>
            <p:ph type="body" idx="1"/>
          </p:nvPr>
        </p:nvSpPr>
        <p:spPr/>
        <p:txBody>
          <a:bodyPr/>
          <a:lstStyle/>
          <a:p>
            <a:pPr>
              <a:spcBef>
                <a:spcPts val="600"/>
              </a:spcBef>
            </a:pPr>
            <a:r>
              <a:rPr lang="en-US" dirty="0"/>
              <a:t>Decision Trees</a:t>
            </a:r>
          </a:p>
          <a:p>
            <a:pPr lvl="1">
              <a:spcBef>
                <a:spcPts val="600"/>
              </a:spcBef>
            </a:pPr>
            <a:r>
              <a:rPr lang="en-US" dirty="0"/>
              <a:t>Pick the most discriminable factor first, then continue to split</a:t>
            </a:r>
          </a:p>
          <a:p>
            <a:pPr>
              <a:spcBef>
                <a:spcPts val="600"/>
              </a:spcBef>
            </a:pPr>
            <a:r>
              <a:rPr lang="en-US" dirty="0"/>
              <a:t>Random Forests</a:t>
            </a:r>
          </a:p>
          <a:p>
            <a:pPr lvl="1">
              <a:spcBef>
                <a:spcPts val="600"/>
              </a:spcBef>
            </a:pPr>
            <a:r>
              <a:rPr lang="en-US" dirty="0"/>
              <a:t>Generate a bunch of random decision trees and vote on the most popular answer</a:t>
            </a:r>
          </a:p>
          <a:p>
            <a:pPr marL="152400" indent="0">
              <a:spcBef>
                <a:spcPts val="600"/>
              </a:spcBef>
              <a:buNone/>
            </a:pPr>
            <a:r>
              <a:rPr lang="en-US" dirty="0"/>
              <a:t>Finishes based on some entropy/purity criterion</a:t>
            </a:r>
          </a:p>
        </p:txBody>
      </p:sp>
      <p:pic>
        <p:nvPicPr>
          <p:cNvPr id="4" name="Picture 5">
            <a:extLst>
              <a:ext uri="{FF2B5EF4-FFF2-40B4-BE49-F238E27FC236}">
                <a16:creationId xmlns:a16="http://schemas.microsoft.com/office/drawing/2014/main" id="{1694E871-97EE-4B75-BF62-89F6BF9B9FFA}"/>
              </a:ext>
            </a:extLst>
          </p:cNvPr>
          <p:cNvPicPr>
            <a:picLocks noChangeAspect="1" noChangeArrowheads="1"/>
          </p:cNvPicPr>
          <p:nvPr/>
        </p:nvPicPr>
        <p:blipFill>
          <a:blip r:embed="rId2" cstate="print"/>
          <a:srcRect/>
          <a:stretch>
            <a:fillRect/>
          </a:stretch>
        </p:blipFill>
        <p:spPr bwMode="auto">
          <a:xfrm>
            <a:off x="3229974" y="891540"/>
            <a:ext cx="5914026" cy="3360420"/>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0B85A17D-4898-4FB3-92D0-C2CF3291FDEC}"/>
              </a:ext>
            </a:extLst>
          </p:cNvPr>
          <p:cNvSpPr/>
          <p:nvPr/>
        </p:nvSpPr>
        <p:spPr>
          <a:xfrm>
            <a:off x="4632960" y="4889584"/>
            <a:ext cx="4572000" cy="253916"/>
          </a:xfrm>
          <a:prstGeom prst="rect">
            <a:avLst/>
          </a:prstGeom>
        </p:spPr>
        <p:txBody>
          <a:bodyPr>
            <a:spAutoFit/>
          </a:bodyPr>
          <a:lstStyle/>
          <a:p>
            <a:r>
              <a:rPr lang="en-US" sz="1050" dirty="0">
                <a:hlinkClick r:id="rId3"/>
              </a:rPr>
              <a:t>https://www.cmpe.boun.edu.tr/~ethem/i2ml3e/3e_v1-0/i2ml3e-chap9.pptx</a:t>
            </a:r>
            <a:endParaRPr lang="en-US" sz="1050" dirty="0"/>
          </a:p>
        </p:txBody>
      </p:sp>
    </p:spTree>
    <p:extLst>
      <p:ext uri="{BB962C8B-B14F-4D97-AF65-F5344CB8AC3E}">
        <p14:creationId xmlns:p14="http://schemas.microsoft.com/office/powerpoint/2010/main" val="32508524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p:txBody>
          <a:bodyPr/>
          <a:lstStyle/>
          <a:p>
            <a:r>
              <a:rPr lang="tr-TR" dirty="0"/>
              <a:t>Divide and Conquer</a:t>
            </a:r>
          </a:p>
        </p:txBody>
      </p:sp>
      <p:sp>
        <p:nvSpPr>
          <p:cNvPr id="5" name="Slide Number Placeholder 4"/>
          <p:cNvSpPr>
            <a:spLocks noGrp="1"/>
          </p:cNvSpPr>
          <p:nvPr>
            <p:ph type="sldNum" sz="quarter" idx="12"/>
          </p:nvPr>
        </p:nvSpPr>
        <p:spPr/>
        <p:txBody>
          <a:bodyPr>
            <a:normAutofit/>
          </a:bodyPr>
          <a:lstStyle/>
          <a:p>
            <a:fld id="{EFD79178-3801-442D-9A2F-5D922A383BA0}" type="slidenum">
              <a:rPr lang="tr-TR"/>
              <a:pPr/>
              <a:t>48</a:t>
            </a:fld>
            <a:endParaRPr lang="tr-TR"/>
          </a:p>
        </p:txBody>
      </p:sp>
      <p:sp>
        <p:nvSpPr>
          <p:cNvPr id="346115" name="Rectangle 3"/>
          <p:cNvSpPr>
            <a:spLocks noGrp="1" noChangeArrowheads="1"/>
          </p:cNvSpPr>
          <p:nvPr>
            <p:ph sz="quarter" idx="1"/>
          </p:nvPr>
        </p:nvSpPr>
        <p:spPr>
          <a:xfrm>
            <a:off x="612648" y="914400"/>
            <a:ext cx="8153400" cy="3657600"/>
          </a:xfrm>
        </p:spPr>
        <p:txBody>
          <a:bodyPr/>
          <a:lstStyle/>
          <a:p>
            <a:pPr>
              <a:lnSpc>
                <a:spcPct val="90000"/>
              </a:lnSpc>
              <a:spcBef>
                <a:spcPts val="600"/>
              </a:spcBef>
            </a:pPr>
            <a:r>
              <a:rPr lang="tr-TR" dirty="0">
                <a:solidFill>
                  <a:schemeClr val="tx1"/>
                </a:solidFill>
                <a:latin typeface="+mj-lt"/>
              </a:rPr>
              <a:t>Internal decision nodes</a:t>
            </a:r>
          </a:p>
          <a:p>
            <a:pPr lvl="1">
              <a:lnSpc>
                <a:spcPct val="90000"/>
              </a:lnSpc>
              <a:spcBef>
                <a:spcPts val="600"/>
              </a:spcBef>
            </a:pPr>
            <a:r>
              <a:rPr lang="tr-TR" sz="1800" dirty="0">
                <a:solidFill>
                  <a:schemeClr val="tx1"/>
                </a:solidFill>
                <a:latin typeface="+mj-lt"/>
              </a:rPr>
              <a:t>Univariate: Uses a single attribute, </a:t>
            </a:r>
            <a:r>
              <a:rPr lang="tr-TR" sz="1800" i="1" dirty="0">
                <a:solidFill>
                  <a:schemeClr val="tx1"/>
                </a:solidFill>
                <a:latin typeface="+mj-lt"/>
              </a:rPr>
              <a:t>x</a:t>
            </a:r>
            <a:r>
              <a:rPr lang="tr-TR" sz="1800" i="1" baseline="-25000" dirty="0">
                <a:solidFill>
                  <a:schemeClr val="tx1"/>
                </a:solidFill>
                <a:latin typeface="+mj-lt"/>
              </a:rPr>
              <a:t>i</a:t>
            </a:r>
          </a:p>
          <a:p>
            <a:pPr lvl="2">
              <a:lnSpc>
                <a:spcPct val="90000"/>
              </a:lnSpc>
              <a:spcBef>
                <a:spcPts val="600"/>
              </a:spcBef>
            </a:pPr>
            <a:r>
              <a:rPr lang="tr-TR" sz="1800" dirty="0">
                <a:solidFill>
                  <a:schemeClr val="tx1"/>
                </a:solidFill>
                <a:latin typeface="+mj-lt"/>
              </a:rPr>
              <a:t>Numeric </a:t>
            </a:r>
            <a:r>
              <a:rPr lang="tr-TR" sz="1800" i="1" dirty="0">
                <a:solidFill>
                  <a:schemeClr val="tx1"/>
                </a:solidFill>
                <a:latin typeface="+mj-lt"/>
              </a:rPr>
              <a:t>x</a:t>
            </a:r>
            <a:r>
              <a:rPr lang="tr-TR" sz="1800" i="1" baseline="-25000" dirty="0">
                <a:solidFill>
                  <a:schemeClr val="tx1"/>
                </a:solidFill>
                <a:latin typeface="+mj-lt"/>
              </a:rPr>
              <a:t>i</a:t>
            </a:r>
            <a:r>
              <a:rPr lang="tr-TR" sz="1800" dirty="0">
                <a:solidFill>
                  <a:schemeClr val="tx1"/>
                </a:solidFill>
                <a:latin typeface="+mj-lt"/>
              </a:rPr>
              <a:t> : Binary split : </a:t>
            </a:r>
            <a:r>
              <a:rPr lang="tr-TR" sz="1800" i="1" dirty="0">
                <a:solidFill>
                  <a:schemeClr val="tx1"/>
                </a:solidFill>
                <a:latin typeface="+mj-lt"/>
              </a:rPr>
              <a:t>x</a:t>
            </a:r>
            <a:r>
              <a:rPr lang="tr-TR" sz="1800" i="1" baseline="-25000" dirty="0">
                <a:solidFill>
                  <a:schemeClr val="tx1"/>
                </a:solidFill>
                <a:latin typeface="+mj-lt"/>
              </a:rPr>
              <a:t>i</a:t>
            </a:r>
            <a:r>
              <a:rPr lang="tr-TR" sz="1800" dirty="0">
                <a:solidFill>
                  <a:schemeClr val="tx1"/>
                </a:solidFill>
                <a:latin typeface="+mj-lt"/>
              </a:rPr>
              <a:t>  &gt; </a:t>
            </a:r>
            <a:r>
              <a:rPr lang="tr-TR" sz="1800" i="1" dirty="0">
                <a:solidFill>
                  <a:schemeClr val="tx1"/>
                </a:solidFill>
                <a:latin typeface="+mj-lt"/>
              </a:rPr>
              <a:t>w</a:t>
            </a:r>
            <a:r>
              <a:rPr lang="tr-TR" sz="1800" i="1" baseline="-25000" dirty="0">
                <a:solidFill>
                  <a:schemeClr val="tx1"/>
                </a:solidFill>
                <a:latin typeface="+mj-lt"/>
              </a:rPr>
              <a:t>m</a:t>
            </a:r>
            <a:endParaRPr lang="tr-TR" sz="1800" dirty="0">
              <a:solidFill>
                <a:schemeClr val="tx1"/>
              </a:solidFill>
              <a:latin typeface="+mj-lt"/>
            </a:endParaRPr>
          </a:p>
          <a:p>
            <a:pPr lvl="2">
              <a:lnSpc>
                <a:spcPct val="90000"/>
              </a:lnSpc>
              <a:spcBef>
                <a:spcPts val="600"/>
              </a:spcBef>
            </a:pPr>
            <a:r>
              <a:rPr lang="tr-TR" sz="1800" dirty="0">
                <a:solidFill>
                  <a:schemeClr val="tx1"/>
                </a:solidFill>
                <a:latin typeface="+mj-lt"/>
              </a:rPr>
              <a:t>Discrete </a:t>
            </a:r>
            <a:r>
              <a:rPr lang="tr-TR" sz="1800" i="1" dirty="0">
                <a:solidFill>
                  <a:schemeClr val="tx1"/>
                </a:solidFill>
                <a:latin typeface="+mj-lt"/>
              </a:rPr>
              <a:t>x</a:t>
            </a:r>
            <a:r>
              <a:rPr lang="tr-TR" sz="1800" i="1" baseline="-25000" dirty="0">
                <a:solidFill>
                  <a:schemeClr val="tx1"/>
                </a:solidFill>
                <a:latin typeface="+mj-lt"/>
              </a:rPr>
              <a:t>i</a:t>
            </a:r>
            <a:r>
              <a:rPr lang="tr-TR" sz="1800" dirty="0">
                <a:solidFill>
                  <a:schemeClr val="tx1"/>
                </a:solidFill>
                <a:latin typeface="+mj-lt"/>
              </a:rPr>
              <a:t> : </a:t>
            </a:r>
            <a:r>
              <a:rPr lang="tr-TR" sz="1800" i="1" dirty="0">
                <a:solidFill>
                  <a:schemeClr val="tx1"/>
                </a:solidFill>
                <a:latin typeface="+mj-lt"/>
              </a:rPr>
              <a:t>n</a:t>
            </a:r>
            <a:r>
              <a:rPr lang="tr-TR" sz="1800" dirty="0">
                <a:solidFill>
                  <a:schemeClr val="tx1"/>
                </a:solidFill>
                <a:latin typeface="+mj-lt"/>
              </a:rPr>
              <a:t>-way split for </a:t>
            </a:r>
            <a:r>
              <a:rPr lang="tr-TR" sz="1800" i="1" dirty="0">
                <a:solidFill>
                  <a:schemeClr val="tx1"/>
                </a:solidFill>
                <a:latin typeface="+mj-lt"/>
              </a:rPr>
              <a:t>n</a:t>
            </a:r>
            <a:r>
              <a:rPr lang="tr-TR" sz="1800" dirty="0">
                <a:solidFill>
                  <a:schemeClr val="tx1"/>
                </a:solidFill>
                <a:latin typeface="+mj-lt"/>
              </a:rPr>
              <a:t> possible values</a:t>
            </a:r>
            <a:endParaRPr lang="tr-TR" sz="1800" i="1" baseline="-25000" dirty="0">
              <a:solidFill>
                <a:schemeClr val="tx1"/>
              </a:solidFill>
              <a:latin typeface="+mj-lt"/>
            </a:endParaRPr>
          </a:p>
          <a:p>
            <a:pPr lvl="1">
              <a:lnSpc>
                <a:spcPct val="90000"/>
              </a:lnSpc>
              <a:spcBef>
                <a:spcPts val="600"/>
              </a:spcBef>
            </a:pPr>
            <a:r>
              <a:rPr lang="tr-TR" sz="1800" dirty="0">
                <a:solidFill>
                  <a:schemeClr val="tx1"/>
                </a:solidFill>
                <a:latin typeface="+mj-lt"/>
              </a:rPr>
              <a:t>Multivariate: Uses all attributes, </a:t>
            </a:r>
            <a:r>
              <a:rPr lang="tr-TR" sz="1800" b="1" i="1" dirty="0">
                <a:solidFill>
                  <a:schemeClr val="tx1"/>
                </a:solidFill>
                <a:latin typeface="+mj-lt"/>
              </a:rPr>
              <a:t>x</a:t>
            </a:r>
            <a:endParaRPr lang="tr-TR" sz="1800" b="1" i="1" baseline="-25000" dirty="0">
              <a:solidFill>
                <a:schemeClr val="tx1"/>
              </a:solidFill>
              <a:latin typeface="+mj-lt"/>
            </a:endParaRPr>
          </a:p>
          <a:p>
            <a:pPr>
              <a:lnSpc>
                <a:spcPct val="90000"/>
              </a:lnSpc>
              <a:spcBef>
                <a:spcPts val="600"/>
              </a:spcBef>
            </a:pPr>
            <a:r>
              <a:rPr lang="tr-TR" dirty="0">
                <a:solidFill>
                  <a:schemeClr val="tx1"/>
                </a:solidFill>
                <a:latin typeface="+mj-lt"/>
              </a:rPr>
              <a:t>Leaves</a:t>
            </a:r>
          </a:p>
          <a:p>
            <a:pPr lvl="1">
              <a:lnSpc>
                <a:spcPct val="90000"/>
              </a:lnSpc>
              <a:spcBef>
                <a:spcPts val="600"/>
              </a:spcBef>
            </a:pPr>
            <a:r>
              <a:rPr lang="tr-TR" sz="1800" dirty="0">
                <a:solidFill>
                  <a:schemeClr val="tx1"/>
                </a:solidFill>
                <a:latin typeface="+mj-lt"/>
              </a:rPr>
              <a:t>Classification: Class labels, or proportions</a:t>
            </a:r>
          </a:p>
          <a:p>
            <a:pPr lvl="1">
              <a:lnSpc>
                <a:spcPct val="90000"/>
              </a:lnSpc>
              <a:spcBef>
                <a:spcPts val="600"/>
              </a:spcBef>
            </a:pPr>
            <a:r>
              <a:rPr lang="tr-TR" sz="1800" dirty="0">
                <a:solidFill>
                  <a:schemeClr val="tx1"/>
                </a:solidFill>
                <a:latin typeface="+mj-lt"/>
              </a:rPr>
              <a:t>Regression: Numeric; </a:t>
            </a:r>
            <a:r>
              <a:rPr lang="tr-TR" sz="1800" i="1" dirty="0">
                <a:solidFill>
                  <a:schemeClr val="tx1"/>
                </a:solidFill>
                <a:latin typeface="+mj-lt"/>
              </a:rPr>
              <a:t>r</a:t>
            </a:r>
            <a:r>
              <a:rPr lang="tr-TR" sz="1800" dirty="0">
                <a:solidFill>
                  <a:schemeClr val="tx1"/>
                </a:solidFill>
                <a:latin typeface="+mj-lt"/>
              </a:rPr>
              <a:t> average, or local fit</a:t>
            </a:r>
          </a:p>
          <a:p>
            <a:pPr>
              <a:lnSpc>
                <a:spcPct val="90000"/>
              </a:lnSpc>
              <a:spcBef>
                <a:spcPts val="600"/>
              </a:spcBef>
            </a:pPr>
            <a:r>
              <a:rPr lang="tr-TR" dirty="0">
                <a:solidFill>
                  <a:schemeClr val="tx1"/>
                </a:solidFill>
                <a:latin typeface="+mj-lt"/>
              </a:rPr>
              <a:t>Learning is </a:t>
            </a:r>
            <a:r>
              <a:rPr lang="tr-TR" dirty="0">
                <a:solidFill>
                  <a:schemeClr val="accent1"/>
                </a:solidFill>
                <a:latin typeface="+mj-lt"/>
              </a:rPr>
              <a:t>greedy</a:t>
            </a:r>
            <a:r>
              <a:rPr lang="tr-TR" dirty="0">
                <a:solidFill>
                  <a:schemeClr val="tx1"/>
                </a:solidFill>
                <a:latin typeface="+mj-lt"/>
              </a:rPr>
              <a:t>; find the best split recursively (Breiman et al, 1984; Quinlan, 1986, 1993)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noAutofit/>
          </a:bodyPr>
          <a:lstStyle/>
          <a:p>
            <a:r>
              <a:rPr lang="tr-TR" dirty="0"/>
              <a:t>Classification Trees (ID3,CART,C4.5)</a:t>
            </a:r>
          </a:p>
        </p:txBody>
      </p:sp>
      <p:sp>
        <p:nvSpPr>
          <p:cNvPr id="8" name="Slide Number Placeholder 4"/>
          <p:cNvSpPr>
            <a:spLocks noGrp="1"/>
          </p:cNvSpPr>
          <p:nvPr>
            <p:ph type="sldNum" sz="quarter" idx="12"/>
          </p:nvPr>
        </p:nvSpPr>
        <p:spPr/>
        <p:txBody>
          <a:bodyPr>
            <a:normAutofit/>
          </a:bodyPr>
          <a:lstStyle/>
          <a:p>
            <a:fld id="{F6E1DC87-3DF8-4536-96F3-3C9B9F8DA82B}" type="slidenum">
              <a:rPr lang="tr-TR"/>
              <a:pPr/>
              <a:t>49</a:t>
            </a:fld>
            <a:endParaRPr lang="tr-TR"/>
          </a:p>
        </p:txBody>
      </p:sp>
      <p:graphicFrame>
        <p:nvGraphicFramePr>
          <p:cNvPr id="347145" name="Object 9"/>
          <p:cNvGraphicFramePr>
            <a:graphicFrameLocks noGrp="1" noChangeAspect="1"/>
          </p:cNvGraphicFramePr>
          <p:nvPr>
            <p:ph sz="quarter" idx="1"/>
          </p:nvPr>
        </p:nvGraphicFramePr>
        <p:xfrm>
          <a:off x="2647950" y="1815703"/>
          <a:ext cx="2010966" cy="689372"/>
        </p:xfrm>
        <a:graphic>
          <a:graphicData uri="http://schemas.openxmlformats.org/presentationml/2006/ole">
            <mc:AlternateContent xmlns:mc="http://schemas.openxmlformats.org/markup-compatibility/2006">
              <mc:Choice xmlns:v="urn:schemas-microsoft-com:vml" Requires="v">
                <p:oleObj name="Equation" r:id="rId2" imgW="1333440" imgH="457200" progId="Equation.3">
                  <p:embed/>
                </p:oleObj>
              </mc:Choice>
              <mc:Fallback>
                <p:oleObj name="Equation" r:id="rId2" imgW="1333440" imgH="457200" progId="Equation.3">
                  <p:embed/>
                  <p:pic>
                    <p:nvPicPr>
                      <p:cNvPr id="347145"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7950" y="1815703"/>
                        <a:ext cx="2010966" cy="6893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7139" name="Rectangle 3"/>
          <p:cNvSpPr>
            <a:spLocks noGrp="1" noChangeArrowheads="1"/>
          </p:cNvSpPr>
          <p:nvPr>
            <p:ph type="body" idx="4294967295"/>
          </p:nvPr>
        </p:nvSpPr>
        <p:spPr>
          <a:xfrm>
            <a:off x="1601670" y="1275606"/>
            <a:ext cx="6172200" cy="2914650"/>
          </a:xfrm>
        </p:spPr>
        <p:txBody>
          <a:bodyPr/>
          <a:lstStyle/>
          <a:p>
            <a:r>
              <a:rPr lang="tr-TR" dirty="0">
                <a:solidFill>
                  <a:schemeClr val="tx1"/>
                </a:solidFill>
                <a:latin typeface="+mj-lt"/>
              </a:rPr>
              <a:t>For node </a:t>
            </a:r>
            <a:r>
              <a:rPr lang="tr-TR" i="1" dirty="0">
                <a:solidFill>
                  <a:schemeClr val="tx1"/>
                </a:solidFill>
                <a:latin typeface="+mj-lt"/>
              </a:rPr>
              <a:t>m</a:t>
            </a:r>
            <a:r>
              <a:rPr lang="tr-TR" dirty="0">
                <a:solidFill>
                  <a:schemeClr val="tx1"/>
                </a:solidFill>
                <a:latin typeface="+mj-lt"/>
              </a:rPr>
              <a:t>, </a:t>
            </a:r>
            <a:r>
              <a:rPr lang="tr-TR" i="1" dirty="0">
                <a:solidFill>
                  <a:schemeClr val="tx1"/>
                </a:solidFill>
                <a:latin typeface="+mj-lt"/>
              </a:rPr>
              <a:t>N</a:t>
            </a:r>
            <a:r>
              <a:rPr lang="tr-TR" i="1" baseline="-25000" dirty="0">
                <a:solidFill>
                  <a:schemeClr val="tx1"/>
                </a:solidFill>
                <a:latin typeface="+mj-lt"/>
              </a:rPr>
              <a:t>m</a:t>
            </a:r>
            <a:r>
              <a:rPr lang="tr-TR" dirty="0">
                <a:solidFill>
                  <a:schemeClr val="tx1"/>
                </a:solidFill>
                <a:latin typeface="+mj-lt"/>
              </a:rPr>
              <a:t> instances reach </a:t>
            </a:r>
            <a:r>
              <a:rPr lang="tr-TR" i="1" dirty="0">
                <a:solidFill>
                  <a:schemeClr val="tx1"/>
                </a:solidFill>
                <a:latin typeface="+mj-lt"/>
              </a:rPr>
              <a:t>m</a:t>
            </a:r>
            <a:r>
              <a:rPr lang="tr-TR" dirty="0">
                <a:solidFill>
                  <a:schemeClr val="tx1"/>
                </a:solidFill>
                <a:latin typeface="+mj-lt"/>
              </a:rPr>
              <a:t>, </a:t>
            </a:r>
            <a:r>
              <a:rPr lang="tr-TR" i="1" dirty="0">
                <a:solidFill>
                  <a:schemeClr val="tx1"/>
                </a:solidFill>
                <a:latin typeface="+mj-lt"/>
              </a:rPr>
              <a:t>N</a:t>
            </a:r>
            <a:r>
              <a:rPr lang="tr-TR" i="1" baseline="30000" dirty="0">
                <a:solidFill>
                  <a:schemeClr val="tx1"/>
                </a:solidFill>
                <a:latin typeface="+mj-lt"/>
              </a:rPr>
              <a:t>i</a:t>
            </a:r>
            <a:r>
              <a:rPr lang="tr-TR" i="1" baseline="-25000" dirty="0">
                <a:solidFill>
                  <a:schemeClr val="tx1"/>
                </a:solidFill>
                <a:latin typeface="+mj-lt"/>
              </a:rPr>
              <a:t>m</a:t>
            </a:r>
            <a:r>
              <a:rPr lang="tr-TR" dirty="0">
                <a:solidFill>
                  <a:schemeClr val="tx1"/>
                </a:solidFill>
                <a:latin typeface="+mj-lt"/>
              </a:rPr>
              <a:t> belong to C</a:t>
            </a:r>
            <a:r>
              <a:rPr lang="tr-TR" i="1" baseline="-25000" dirty="0">
                <a:solidFill>
                  <a:schemeClr val="tx1"/>
                </a:solidFill>
                <a:latin typeface="+mj-lt"/>
              </a:rPr>
              <a:t>i</a:t>
            </a:r>
          </a:p>
          <a:p>
            <a:endParaRPr lang="tr-TR" i="1" baseline="-25000" dirty="0">
              <a:solidFill>
                <a:schemeClr val="tx2"/>
              </a:solidFill>
              <a:latin typeface="+mj-lt"/>
            </a:endParaRPr>
          </a:p>
          <a:p>
            <a:endParaRPr lang="tr-TR" i="1" baseline="-25000" dirty="0">
              <a:solidFill>
                <a:schemeClr val="tx2"/>
              </a:solidFill>
              <a:latin typeface="+mj-lt"/>
            </a:endParaRPr>
          </a:p>
          <a:p>
            <a:endParaRPr lang="tr-TR" dirty="0">
              <a:solidFill>
                <a:schemeClr val="tx2"/>
              </a:solidFill>
              <a:latin typeface="+mj-lt"/>
            </a:endParaRPr>
          </a:p>
          <a:p>
            <a:r>
              <a:rPr lang="tr-TR" dirty="0">
                <a:solidFill>
                  <a:schemeClr val="tx1"/>
                </a:solidFill>
                <a:latin typeface="+mj-lt"/>
              </a:rPr>
              <a:t>Node </a:t>
            </a:r>
            <a:r>
              <a:rPr lang="tr-TR" i="1" dirty="0">
                <a:solidFill>
                  <a:schemeClr val="tx1"/>
                </a:solidFill>
                <a:latin typeface="+mj-lt"/>
              </a:rPr>
              <a:t>m</a:t>
            </a:r>
            <a:r>
              <a:rPr lang="tr-TR" dirty="0">
                <a:solidFill>
                  <a:schemeClr val="tx1"/>
                </a:solidFill>
                <a:latin typeface="+mj-lt"/>
              </a:rPr>
              <a:t> is </a:t>
            </a:r>
            <a:r>
              <a:rPr lang="tr-TR" dirty="0">
                <a:solidFill>
                  <a:schemeClr val="accent1"/>
                </a:solidFill>
                <a:latin typeface="+mj-lt"/>
              </a:rPr>
              <a:t>pure</a:t>
            </a:r>
            <a:r>
              <a:rPr lang="tr-TR" dirty="0">
                <a:solidFill>
                  <a:schemeClr val="tx2"/>
                </a:solidFill>
                <a:latin typeface="+mj-lt"/>
              </a:rPr>
              <a:t> </a:t>
            </a:r>
            <a:r>
              <a:rPr lang="tr-TR" dirty="0">
                <a:solidFill>
                  <a:schemeClr val="tx1"/>
                </a:solidFill>
                <a:latin typeface="+mj-lt"/>
              </a:rPr>
              <a:t>if </a:t>
            </a:r>
            <a:r>
              <a:rPr lang="tr-TR" i="1" dirty="0">
                <a:solidFill>
                  <a:schemeClr val="tx1"/>
                </a:solidFill>
                <a:latin typeface="+mj-lt"/>
              </a:rPr>
              <a:t>p</a:t>
            </a:r>
            <a:r>
              <a:rPr lang="tr-TR" i="1" baseline="30000" dirty="0">
                <a:solidFill>
                  <a:schemeClr val="tx1"/>
                </a:solidFill>
                <a:latin typeface="+mj-lt"/>
              </a:rPr>
              <a:t>i</a:t>
            </a:r>
            <a:r>
              <a:rPr lang="tr-TR" i="1" baseline="-25000" dirty="0">
                <a:solidFill>
                  <a:schemeClr val="tx1"/>
                </a:solidFill>
                <a:latin typeface="+mj-lt"/>
              </a:rPr>
              <a:t>m</a:t>
            </a:r>
            <a:r>
              <a:rPr lang="tr-TR" dirty="0">
                <a:solidFill>
                  <a:schemeClr val="tx1"/>
                </a:solidFill>
                <a:latin typeface="+mj-lt"/>
              </a:rPr>
              <a:t> is 0 or 1</a:t>
            </a:r>
          </a:p>
          <a:p>
            <a:r>
              <a:rPr lang="tr-TR" dirty="0">
                <a:solidFill>
                  <a:schemeClr val="tx1"/>
                </a:solidFill>
                <a:latin typeface="+mj-lt"/>
              </a:rPr>
              <a:t>Measure of </a:t>
            </a:r>
            <a:r>
              <a:rPr lang="tr-TR" dirty="0">
                <a:solidFill>
                  <a:schemeClr val="accent1"/>
                </a:solidFill>
                <a:latin typeface="+mj-lt"/>
              </a:rPr>
              <a:t>impurity</a:t>
            </a:r>
            <a:r>
              <a:rPr lang="tr-TR" dirty="0">
                <a:solidFill>
                  <a:schemeClr val="tx2"/>
                </a:solidFill>
                <a:latin typeface="+mj-lt"/>
              </a:rPr>
              <a:t> </a:t>
            </a:r>
            <a:r>
              <a:rPr lang="tr-TR" dirty="0">
                <a:solidFill>
                  <a:schemeClr val="tx1"/>
                </a:solidFill>
                <a:latin typeface="+mj-lt"/>
              </a:rPr>
              <a:t>is</a:t>
            </a:r>
            <a:r>
              <a:rPr lang="tr-TR" dirty="0">
                <a:solidFill>
                  <a:schemeClr val="tx2"/>
                </a:solidFill>
                <a:latin typeface="+mj-lt"/>
              </a:rPr>
              <a:t> </a:t>
            </a:r>
            <a:r>
              <a:rPr lang="tr-TR" dirty="0">
                <a:solidFill>
                  <a:schemeClr val="accent1"/>
                </a:solidFill>
                <a:latin typeface="+mj-lt"/>
              </a:rPr>
              <a:t>entropy</a:t>
            </a:r>
          </a:p>
          <a:p>
            <a:pPr>
              <a:buFont typeface="Wingdings" pitchFamily="2" charset="2"/>
              <a:buNone/>
            </a:pPr>
            <a:endParaRPr lang="tr-TR" i="1" baseline="-25000" dirty="0">
              <a:solidFill>
                <a:schemeClr val="tx2"/>
              </a:solidFill>
              <a:latin typeface="+mj-lt"/>
            </a:endParaRPr>
          </a:p>
        </p:txBody>
      </p:sp>
      <p:graphicFrame>
        <p:nvGraphicFramePr>
          <p:cNvPr id="347147" name="Object 11"/>
          <p:cNvGraphicFramePr>
            <a:graphicFrameLocks noGrp="1" noChangeAspect="1"/>
          </p:cNvGraphicFramePr>
          <p:nvPr>
            <p:ph sz="half" idx="4294967295"/>
          </p:nvPr>
        </p:nvGraphicFramePr>
        <p:xfrm>
          <a:off x="2141730" y="3759883"/>
          <a:ext cx="1934766" cy="707231"/>
        </p:xfrm>
        <a:graphic>
          <a:graphicData uri="http://schemas.openxmlformats.org/presentationml/2006/ole">
            <mc:AlternateContent xmlns:mc="http://schemas.openxmlformats.org/markup-compatibility/2006">
              <mc:Choice xmlns:v="urn:schemas-microsoft-com:vml" Requires="v">
                <p:oleObj name="Equation" r:id="rId4" imgW="1180800" imgH="431640" progId="Equation.3">
                  <p:embed/>
                </p:oleObj>
              </mc:Choice>
              <mc:Fallback>
                <p:oleObj name="Equation" r:id="rId4" imgW="1180800" imgH="431640" progId="Equation.3">
                  <p:embed/>
                  <p:pic>
                    <p:nvPicPr>
                      <p:cNvPr id="347147"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1730" y="3759883"/>
                        <a:ext cx="1934766" cy="7072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47144" name="Picture 8"/>
          <p:cNvPicPr>
            <a:picLocks noChangeAspect="1" noChangeArrowheads="1"/>
          </p:cNvPicPr>
          <p:nvPr/>
        </p:nvPicPr>
        <p:blipFill>
          <a:blip r:embed="rId6" cstate="print"/>
          <a:srcRect/>
          <a:stretch>
            <a:fillRect/>
          </a:stretch>
        </p:blipFill>
        <p:spPr bwMode="auto">
          <a:xfrm>
            <a:off x="5356635" y="2518171"/>
            <a:ext cx="2499202" cy="1997795"/>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70518-38E2-97B3-8D60-7DA62A6763C3}"/>
              </a:ext>
            </a:extLst>
          </p:cNvPr>
          <p:cNvSpPr>
            <a:spLocks noGrp="1"/>
          </p:cNvSpPr>
          <p:nvPr>
            <p:ph type="title"/>
          </p:nvPr>
        </p:nvSpPr>
        <p:spPr/>
        <p:txBody>
          <a:bodyPr/>
          <a:lstStyle/>
          <a:p>
            <a:endParaRPr lang="en-US"/>
          </a:p>
        </p:txBody>
      </p:sp>
      <p:pic>
        <p:nvPicPr>
          <p:cNvPr id="1026" name="Picture 2">
            <a:extLst>
              <a:ext uri="{FF2B5EF4-FFF2-40B4-BE49-F238E27FC236}">
                <a16:creationId xmlns:a16="http://schemas.microsoft.com/office/drawing/2014/main" id="{32C3051B-CF21-ABD7-5E4A-0907CED222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456" y="0"/>
            <a:ext cx="84470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6040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3" name="Rectangle 3"/>
          <p:cNvSpPr>
            <a:spLocks noGrp="1" noChangeArrowheads="1"/>
          </p:cNvSpPr>
          <p:nvPr>
            <p:ph type="body" idx="4294967295"/>
          </p:nvPr>
        </p:nvSpPr>
        <p:spPr>
          <a:xfrm>
            <a:off x="1601670" y="1275606"/>
            <a:ext cx="6172200" cy="2914650"/>
          </a:xfrm>
        </p:spPr>
        <p:txBody>
          <a:bodyPr>
            <a:noAutofit/>
          </a:bodyPr>
          <a:lstStyle/>
          <a:p>
            <a:r>
              <a:rPr lang="tr-TR" sz="2100" dirty="0">
                <a:solidFill>
                  <a:schemeClr val="tx1"/>
                </a:solidFill>
                <a:latin typeface="+mj-lt"/>
              </a:rPr>
              <a:t>If node </a:t>
            </a:r>
            <a:r>
              <a:rPr lang="tr-TR" sz="2100" i="1" dirty="0">
                <a:solidFill>
                  <a:schemeClr val="tx1"/>
                </a:solidFill>
                <a:latin typeface="+mj-lt"/>
              </a:rPr>
              <a:t>m</a:t>
            </a:r>
            <a:r>
              <a:rPr lang="tr-TR" sz="2100" dirty="0">
                <a:solidFill>
                  <a:schemeClr val="tx1"/>
                </a:solidFill>
                <a:latin typeface="+mj-lt"/>
              </a:rPr>
              <a:t> is pure, generate a leaf and stop, otherwise split and continue recursively</a:t>
            </a:r>
          </a:p>
          <a:p>
            <a:r>
              <a:rPr lang="tr-TR" sz="2100" dirty="0">
                <a:solidFill>
                  <a:schemeClr val="tx1"/>
                </a:solidFill>
                <a:latin typeface="+mj-lt"/>
              </a:rPr>
              <a:t>Impurity after split: </a:t>
            </a:r>
            <a:r>
              <a:rPr lang="tr-TR" sz="2100" i="1" dirty="0">
                <a:solidFill>
                  <a:schemeClr val="tx1"/>
                </a:solidFill>
                <a:latin typeface="+mj-lt"/>
              </a:rPr>
              <a:t>N</a:t>
            </a:r>
            <a:r>
              <a:rPr lang="tr-TR" sz="2100" i="1" baseline="-25000" dirty="0">
                <a:solidFill>
                  <a:schemeClr val="tx1"/>
                </a:solidFill>
                <a:latin typeface="+mj-lt"/>
              </a:rPr>
              <a:t>mj</a:t>
            </a:r>
            <a:r>
              <a:rPr lang="tr-TR" sz="2100" dirty="0">
                <a:solidFill>
                  <a:schemeClr val="tx1"/>
                </a:solidFill>
                <a:latin typeface="+mj-lt"/>
              </a:rPr>
              <a:t> of </a:t>
            </a:r>
            <a:r>
              <a:rPr lang="tr-TR" sz="2100" i="1" dirty="0">
                <a:solidFill>
                  <a:schemeClr val="tx1"/>
                </a:solidFill>
                <a:latin typeface="+mj-lt"/>
              </a:rPr>
              <a:t>N</a:t>
            </a:r>
            <a:r>
              <a:rPr lang="tr-TR" sz="2100" i="1" baseline="-25000" dirty="0">
                <a:solidFill>
                  <a:schemeClr val="tx1"/>
                </a:solidFill>
                <a:latin typeface="+mj-lt"/>
              </a:rPr>
              <a:t>m</a:t>
            </a:r>
            <a:r>
              <a:rPr lang="tr-TR" sz="2100" dirty="0">
                <a:solidFill>
                  <a:schemeClr val="tx1"/>
                </a:solidFill>
                <a:latin typeface="+mj-lt"/>
              </a:rPr>
              <a:t> take branch </a:t>
            </a:r>
            <a:r>
              <a:rPr lang="tr-TR" sz="2100" i="1" dirty="0">
                <a:solidFill>
                  <a:schemeClr val="tx1"/>
                </a:solidFill>
                <a:latin typeface="+mj-lt"/>
              </a:rPr>
              <a:t>j. N</a:t>
            </a:r>
            <a:r>
              <a:rPr lang="tr-TR" sz="2100" i="1" baseline="30000" dirty="0">
                <a:solidFill>
                  <a:schemeClr val="tx1"/>
                </a:solidFill>
                <a:latin typeface="+mj-lt"/>
              </a:rPr>
              <a:t>i</a:t>
            </a:r>
            <a:r>
              <a:rPr lang="tr-TR" sz="2100" i="1" baseline="-25000" dirty="0">
                <a:solidFill>
                  <a:schemeClr val="tx1"/>
                </a:solidFill>
                <a:latin typeface="+mj-lt"/>
              </a:rPr>
              <a:t>mj</a:t>
            </a:r>
            <a:r>
              <a:rPr lang="tr-TR" sz="2100" dirty="0">
                <a:solidFill>
                  <a:schemeClr val="tx1"/>
                </a:solidFill>
                <a:latin typeface="+mj-lt"/>
              </a:rPr>
              <a:t> belong to C</a:t>
            </a:r>
            <a:r>
              <a:rPr lang="tr-TR" sz="2100" i="1" baseline="-25000" dirty="0">
                <a:solidFill>
                  <a:schemeClr val="tx1"/>
                </a:solidFill>
                <a:latin typeface="+mj-lt"/>
              </a:rPr>
              <a:t>i</a:t>
            </a:r>
            <a:endParaRPr lang="tr-TR" sz="2100" dirty="0">
              <a:solidFill>
                <a:schemeClr val="tx1"/>
              </a:solidFill>
              <a:latin typeface="+mj-lt"/>
            </a:endParaRPr>
          </a:p>
          <a:p>
            <a:endParaRPr lang="tr-TR" sz="2100" dirty="0">
              <a:solidFill>
                <a:schemeClr val="tx2"/>
              </a:solidFill>
              <a:latin typeface="+mj-lt"/>
            </a:endParaRPr>
          </a:p>
          <a:p>
            <a:pPr>
              <a:buNone/>
            </a:pPr>
            <a:endParaRPr lang="tr-TR" sz="2100" dirty="0">
              <a:solidFill>
                <a:schemeClr val="tx2"/>
              </a:solidFill>
              <a:latin typeface="+mj-lt"/>
            </a:endParaRPr>
          </a:p>
          <a:p>
            <a:r>
              <a:rPr lang="tr-TR" sz="2100" dirty="0">
                <a:solidFill>
                  <a:schemeClr val="tx1"/>
                </a:solidFill>
                <a:latin typeface="+mj-lt"/>
              </a:rPr>
              <a:t>Find the variable and split that min impurity (among all variables -- and split positions for numeric variables)</a:t>
            </a:r>
            <a:endParaRPr lang="tr-TR" sz="2100" i="1" baseline="-25000" dirty="0">
              <a:solidFill>
                <a:schemeClr val="tx1"/>
              </a:solidFill>
              <a:latin typeface="+mj-lt"/>
            </a:endParaRPr>
          </a:p>
        </p:txBody>
      </p:sp>
      <p:sp>
        <p:nvSpPr>
          <p:cNvPr id="348162" name="Rectangle 2"/>
          <p:cNvSpPr>
            <a:spLocks noGrp="1" noChangeArrowheads="1"/>
          </p:cNvSpPr>
          <p:nvPr>
            <p:ph type="title"/>
          </p:nvPr>
        </p:nvSpPr>
        <p:spPr/>
        <p:txBody>
          <a:bodyPr/>
          <a:lstStyle/>
          <a:p>
            <a:r>
              <a:rPr lang="tr-TR" dirty="0"/>
              <a:t>Best Split</a:t>
            </a:r>
          </a:p>
        </p:txBody>
      </p:sp>
      <p:sp>
        <p:nvSpPr>
          <p:cNvPr id="7" name="Slide Number Placeholder 4"/>
          <p:cNvSpPr>
            <a:spLocks noGrp="1"/>
          </p:cNvSpPr>
          <p:nvPr>
            <p:ph type="sldNum" sz="quarter" idx="12"/>
          </p:nvPr>
        </p:nvSpPr>
        <p:spPr/>
        <p:txBody>
          <a:bodyPr>
            <a:normAutofit/>
          </a:bodyPr>
          <a:lstStyle/>
          <a:p>
            <a:fld id="{55EF7AAF-5E6B-4622-8B02-2B6C4703C2FB}" type="slidenum">
              <a:rPr lang="tr-TR"/>
              <a:pPr/>
              <a:t>50</a:t>
            </a:fld>
            <a:endParaRPr lang="tr-TR" dirty="0"/>
          </a:p>
        </p:txBody>
      </p:sp>
      <p:graphicFrame>
        <p:nvGraphicFramePr>
          <p:cNvPr id="348166" name="Object 6"/>
          <p:cNvGraphicFramePr>
            <a:graphicFrameLocks noGrp="1" noChangeAspect="1"/>
          </p:cNvGraphicFramePr>
          <p:nvPr>
            <p:ph sz="quarter" idx="1"/>
          </p:nvPr>
        </p:nvGraphicFramePr>
        <p:xfrm>
          <a:off x="2195737" y="2679762"/>
          <a:ext cx="2184797" cy="703659"/>
        </p:xfrm>
        <a:graphic>
          <a:graphicData uri="http://schemas.openxmlformats.org/presentationml/2006/ole">
            <mc:AlternateContent xmlns:mc="http://schemas.openxmlformats.org/markup-compatibility/2006">
              <mc:Choice xmlns:v="urn:schemas-microsoft-com:vml" Requires="v">
                <p:oleObj name="Equation" r:id="rId2" imgW="1498320" imgH="482400" progId="Equation.3">
                  <p:embed/>
                </p:oleObj>
              </mc:Choice>
              <mc:Fallback>
                <p:oleObj name="Equation" r:id="rId2" imgW="1498320" imgH="482400" progId="Equation.3">
                  <p:embed/>
                  <p:pic>
                    <p:nvPicPr>
                      <p:cNvPr id="348166"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7" y="2679762"/>
                        <a:ext cx="2184797" cy="7036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8168" name="Object 8"/>
          <p:cNvGraphicFramePr>
            <a:graphicFrameLocks noGrp="1" noChangeAspect="1"/>
          </p:cNvGraphicFramePr>
          <p:nvPr>
            <p:ph sz="quarter" idx="4294967295"/>
          </p:nvPr>
        </p:nvGraphicFramePr>
        <p:xfrm>
          <a:off x="4626007" y="2625757"/>
          <a:ext cx="2575322" cy="688181"/>
        </p:xfrm>
        <a:graphic>
          <a:graphicData uri="http://schemas.openxmlformats.org/presentationml/2006/ole">
            <mc:AlternateContent xmlns:mc="http://schemas.openxmlformats.org/markup-compatibility/2006">
              <mc:Choice xmlns:v="urn:schemas-microsoft-com:vml" Requires="v">
                <p:oleObj name="Equation" r:id="rId4" imgW="1663560" imgH="444240" progId="Equation.3">
                  <p:embed/>
                </p:oleObj>
              </mc:Choice>
              <mc:Fallback>
                <p:oleObj name="Equation" r:id="rId4" imgW="1663560" imgH="444240" progId="Equation.3">
                  <p:embed/>
                  <p:pic>
                    <p:nvPicPr>
                      <p:cNvPr id="348168"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6007" y="2625757"/>
                        <a:ext cx="2575322" cy="6881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p:txBody>
          <a:bodyPr/>
          <a:lstStyle/>
          <a:p>
            <a:r>
              <a:rPr lang="tr-TR"/>
              <a:t>Pruning Trees</a:t>
            </a:r>
          </a:p>
        </p:txBody>
      </p:sp>
      <p:sp>
        <p:nvSpPr>
          <p:cNvPr id="5" name="Slide Number Placeholder 4"/>
          <p:cNvSpPr>
            <a:spLocks noGrp="1"/>
          </p:cNvSpPr>
          <p:nvPr>
            <p:ph type="sldNum" sz="quarter" idx="12"/>
          </p:nvPr>
        </p:nvSpPr>
        <p:spPr/>
        <p:txBody>
          <a:bodyPr>
            <a:normAutofit/>
          </a:bodyPr>
          <a:lstStyle/>
          <a:p>
            <a:fld id="{B5F69795-7180-4348-84C5-5ED87E19885F}" type="slidenum">
              <a:rPr lang="tr-TR"/>
              <a:pPr/>
              <a:t>51</a:t>
            </a:fld>
            <a:endParaRPr lang="tr-TR"/>
          </a:p>
        </p:txBody>
      </p:sp>
      <p:sp>
        <p:nvSpPr>
          <p:cNvPr id="353283" name="Rectangle 3"/>
          <p:cNvSpPr>
            <a:spLocks noGrp="1" noChangeArrowheads="1"/>
          </p:cNvSpPr>
          <p:nvPr>
            <p:ph sz="quarter" idx="1"/>
          </p:nvPr>
        </p:nvSpPr>
        <p:spPr/>
        <p:txBody>
          <a:bodyPr/>
          <a:lstStyle/>
          <a:p>
            <a:r>
              <a:rPr lang="tr-TR" dirty="0">
                <a:solidFill>
                  <a:schemeClr val="tx1"/>
                </a:solidFill>
                <a:latin typeface="+mj-lt"/>
              </a:rPr>
              <a:t>Remove subtrees for better generalization (decrease variance)</a:t>
            </a:r>
          </a:p>
          <a:p>
            <a:pPr lvl="1"/>
            <a:r>
              <a:rPr lang="tr-TR" sz="1800" dirty="0">
                <a:solidFill>
                  <a:schemeClr val="tx1"/>
                </a:solidFill>
                <a:latin typeface="+mj-lt"/>
              </a:rPr>
              <a:t>Prepruning: Early stopping</a:t>
            </a:r>
          </a:p>
          <a:p>
            <a:pPr lvl="1"/>
            <a:r>
              <a:rPr lang="tr-TR" sz="1800" dirty="0">
                <a:solidFill>
                  <a:schemeClr val="tx1"/>
                </a:solidFill>
                <a:latin typeface="+mj-lt"/>
              </a:rPr>
              <a:t>Postpruning: Grow the whole tree then prune subtrees that overfit on the pruning set</a:t>
            </a:r>
          </a:p>
          <a:p>
            <a:r>
              <a:rPr lang="tr-TR" dirty="0">
                <a:solidFill>
                  <a:schemeClr val="tx1"/>
                </a:solidFill>
                <a:latin typeface="+mj-lt"/>
              </a:rPr>
              <a:t>Prepruning is faster, postpruning is more accurate (requires a separate pruning set)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B8454-86C4-4225-A5C5-41EA10B02D2C}"/>
              </a:ext>
            </a:extLst>
          </p:cNvPr>
          <p:cNvSpPr>
            <a:spLocks noGrp="1"/>
          </p:cNvSpPr>
          <p:nvPr>
            <p:ph type="title"/>
          </p:nvPr>
        </p:nvSpPr>
        <p:spPr>
          <a:xfrm>
            <a:off x="283102" y="712141"/>
            <a:ext cx="6795877" cy="3835500"/>
          </a:xfrm>
        </p:spPr>
        <p:txBody>
          <a:bodyPr/>
          <a:lstStyle/>
          <a:p>
            <a:r>
              <a:rPr lang="en-US" dirty="0">
                <a:solidFill>
                  <a:schemeClr val="tx1"/>
                </a:solidFill>
              </a:rPr>
              <a:t>“Accuracy is the best indication of a good model.” </a:t>
            </a:r>
            <a:r>
              <a:rPr lang="en-US" sz="3200" b="0" dirty="0">
                <a:solidFill>
                  <a:schemeClr val="accent2"/>
                </a:solidFill>
              </a:rPr>
              <a:t>– Wrong People</a:t>
            </a:r>
            <a:endParaRPr lang="en-US" b="0" dirty="0">
              <a:solidFill>
                <a:schemeClr val="accent2"/>
              </a:solidFill>
            </a:endParaRPr>
          </a:p>
        </p:txBody>
      </p:sp>
    </p:spTree>
    <p:extLst>
      <p:ext uri="{BB962C8B-B14F-4D97-AF65-F5344CB8AC3E}">
        <p14:creationId xmlns:p14="http://schemas.microsoft.com/office/powerpoint/2010/main" val="19833541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5DEEB-C3A9-442A-B6EA-B9B861D479C9}"/>
              </a:ext>
            </a:extLst>
          </p:cNvPr>
          <p:cNvSpPr>
            <a:spLocks noGrp="1"/>
          </p:cNvSpPr>
          <p:nvPr>
            <p:ph type="title"/>
          </p:nvPr>
        </p:nvSpPr>
        <p:spPr/>
        <p:txBody>
          <a:bodyPr/>
          <a:lstStyle/>
          <a:p>
            <a:r>
              <a:rPr lang="en-US" dirty="0"/>
              <a:t>Classification Model Metrics</a:t>
            </a:r>
          </a:p>
        </p:txBody>
      </p:sp>
      <p:sp>
        <p:nvSpPr>
          <p:cNvPr id="4" name="Text Placeholder 3">
            <a:extLst>
              <a:ext uri="{FF2B5EF4-FFF2-40B4-BE49-F238E27FC236}">
                <a16:creationId xmlns:a16="http://schemas.microsoft.com/office/drawing/2014/main" id="{8D0760E7-F840-4F16-9185-2377F4B17F73}"/>
              </a:ext>
            </a:extLst>
          </p:cNvPr>
          <p:cNvSpPr>
            <a:spLocks noGrp="1"/>
          </p:cNvSpPr>
          <p:nvPr>
            <p:ph type="body" idx="1"/>
          </p:nvPr>
        </p:nvSpPr>
        <p:spPr>
          <a:xfrm>
            <a:off x="213360" y="1104900"/>
            <a:ext cx="3488738" cy="3500175"/>
          </a:xfrm>
        </p:spPr>
        <p:txBody>
          <a:bodyPr/>
          <a:lstStyle/>
          <a:p>
            <a:pPr>
              <a:spcBef>
                <a:spcPts val="600"/>
              </a:spcBef>
            </a:pPr>
            <a:r>
              <a:rPr lang="en-US" dirty="0"/>
              <a:t>ROC Curve</a:t>
            </a:r>
          </a:p>
          <a:p>
            <a:pPr lvl="1">
              <a:spcBef>
                <a:spcPts val="600"/>
              </a:spcBef>
            </a:pPr>
            <a:r>
              <a:rPr lang="en-US" dirty="0"/>
              <a:t>A measure of the false positive rate vs. the true positive rate</a:t>
            </a: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56B2D284-8228-4668-9117-192735F98F77}"/>
                  </a:ext>
                </a:extLst>
              </p:cNvPr>
              <p:cNvSpPr>
                <a:spLocks noGrp="1"/>
              </p:cNvSpPr>
              <p:nvPr>
                <p:ph type="body" idx="2"/>
              </p:nvPr>
            </p:nvSpPr>
            <p:spPr>
              <a:xfrm>
                <a:off x="5441903" y="1211350"/>
                <a:ext cx="3280069" cy="3393725"/>
              </a:xfrm>
            </p:spPr>
            <p:txBody>
              <a:bodyPr/>
              <a:lstStyle/>
              <a:p>
                <a14:m>
                  <m:oMath xmlns:m="http://schemas.openxmlformats.org/officeDocument/2006/math">
                    <m:r>
                      <m:rPr>
                        <m:sty m:val="p"/>
                      </m:rPr>
                      <a:rPr lang="en-US" b="0" i="0" smtClean="0">
                        <a:latin typeface="Cambria Math" panose="02040503050406030204" pitchFamily="18" charset="0"/>
                      </a:rPr>
                      <m:t>Accuracy</m:t>
                    </m:r>
                    <m:r>
                      <a:rPr lang="en-US" b="0" i="0" smtClean="0">
                        <a:latin typeface="Cambria Math" panose="02040503050406030204" pitchFamily="18" charset="0"/>
                      </a:rPr>
                      <m:t>= </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TP</m:t>
                        </m:r>
                        <m:r>
                          <a:rPr lang="en-US" b="0" i="0" smtClean="0">
                            <a:latin typeface="Cambria Math" panose="02040503050406030204" pitchFamily="18" charset="0"/>
                          </a:rPr>
                          <m:t>+</m:t>
                        </m:r>
                        <m:r>
                          <m:rPr>
                            <m:sty m:val="p"/>
                          </m:rPr>
                          <a:rPr lang="en-US" b="0" i="0" smtClean="0">
                            <a:latin typeface="Cambria Math" panose="02040503050406030204" pitchFamily="18" charset="0"/>
                          </a:rPr>
                          <m:t>TN</m:t>
                        </m:r>
                      </m:num>
                      <m:den>
                        <m:r>
                          <m:rPr>
                            <m:sty m:val="p"/>
                          </m:rPr>
                          <a:rPr lang="en-US" b="0" i="0" smtClean="0">
                            <a:latin typeface="Cambria Math" panose="02040503050406030204" pitchFamily="18" charset="0"/>
                          </a:rPr>
                          <m:t>TP</m:t>
                        </m:r>
                        <m:r>
                          <a:rPr lang="en-US" b="0" i="0" smtClean="0">
                            <a:latin typeface="Cambria Math" panose="02040503050406030204" pitchFamily="18" charset="0"/>
                          </a:rPr>
                          <m:t>+</m:t>
                        </m:r>
                        <m:r>
                          <m:rPr>
                            <m:sty m:val="p"/>
                          </m:rPr>
                          <a:rPr lang="en-US" b="0" i="0" smtClean="0">
                            <a:latin typeface="Cambria Math" panose="02040503050406030204" pitchFamily="18" charset="0"/>
                          </a:rPr>
                          <m:t>TN</m:t>
                        </m:r>
                        <m:r>
                          <a:rPr lang="en-US" b="0" i="0" smtClean="0">
                            <a:latin typeface="Cambria Math" panose="02040503050406030204" pitchFamily="18" charset="0"/>
                          </a:rPr>
                          <m:t>+</m:t>
                        </m:r>
                        <m:r>
                          <m:rPr>
                            <m:sty m:val="p"/>
                          </m:rPr>
                          <a:rPr lang="en-US" b="0" i="0" smtClean="0">
                            <a:latin typeface="Cambria Math" panose="02040503050406030204" pitchFamily="18" charset="0"/>
                          </a:rPr>
                          <m:t>FP</m:t>
                        </m:r>
                        <m:r>
                          <a:rPr lang="en-US" b="0" i="0" smtClean="0">
                            <a:latin typeface="Cambria Math" panose="02040503050406030204" pitchFamily="18" charset="0"/>
                          </a:rPr>
                          <m:t>+</m:t>
                        </m:r>
                        <m:r>
                          <m:rPr>
                            <m:sty m:val="p"/>
                          </m:rPr>
                          <a:rPr lang="en-US" b="0" i="0" smtClean="0">
                            <a:latin typeface="Cambria Math" panose="02040503050406030204" pitchFamily="18" charset="0"/>
                          </a:rPr>
                          <m:t>FN</m:t>
                        </m:r>
                      </m:den>
                    </m:f>
                  </m:oMath>
                </a14:m>
                <a:endParaRPr lang="en-US" dirty="0"/>
              </a:p>
              <a:p>
                <a:pPr marL="139700" indent="0">
                  <a:buNone/>
                </a:pPr>
                <a:endParaRPr lang="en-US" dirty="0"/>
              </a:p>
              <a:p>
                <a14:m>
                  <m:oMath xmlns:m="http://schemas.openxmlformats.org/officeDocument/2006/math">
                    <m:r>
                      <m:rPr>
                        <m:sty m:val="p"/>
                      </m:rPr>
                      <a:rPr lang="en-US" b="0" i="0" smtClean="0">
                        <a:latin typeface="Cambria Math" panose="02040503050406030204" pitchFamily="18" charset="0"/>
                      </a:rPr>
                      <m:t>Precision</m:t>
                    </m:r>
                    <m:r>
                      <a:rPr lang="en-US" b="0" i="0" smtClean="0">
                        <a:latin typeface="Cambria Math" panose="02040503050406030204" pitchFamily="18" charset="0"/>
                      </a:rPr>
                      <m:t>= </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TP</m:t>
                        </m:r>
                      </m:num>
                      <m:den>
                        <m:r>
                          <m:rPr>
                            <m:sty m:val="p"/>
                          </m:rPr>
                          <a:rPr lang="en-US" b="0" i="0" smtClean="0">
                            <a:latin typeface="Cambria Math" panose="02040503050406030204" pitchFamily="18" charset="0"/>
                          </a:rPr>
                          <m:t>TP</m:t>
                        </m:r>
                        <m:r>
                          <a:rPr lang="en-US" b="0" i="0" smtClean="0">
                            <a:latin typeface="Cambria Math" panose="02040503050406030204" pitchFamily="18" charset="0"/>
                          </a:rPr>
                          <m:t>+</m:t>
                        </m:r>
                        <m:r>
                          <m:rPr>
                            <m:sty m:val="p"/>
                          </m:rPr>
                          <a:rPr lang="en-US" b="0" i="0" smtClean="0">
                            <a:latin typeface="Cambria Math" panose="02040503050406030204" pitchFamily="18" charset="0"/>
                          </a:rPr>
                          <m:t>FP</m:t>
                        </m:r>
                      </m:den>
                    </m:f>
                  </m:oMath>
                </a14:m>
                <a:endParaRPr lang="en-US" dirty="0"/>
              </a:p>
              <a:p>
                <a14:m>
                  <m:oMath xmlns:m="http://schemas.openxmlformats.org/officeDocument/2006/math">
                    <m:r>
                      <m:rPr>
                        <m:sty m:val="p"/>
                      </m:rPr>
                      <a:rPr lang="en-US" b="0" i="0" smtClean="0">
                        <a:latin typeface="Cambria Math" panose="02040503050406030204" pitchFamily="18" charset="0"/>
                      </a:rPr>
                      <m:t>Recall</m:t>
                    </m:r>
                    <m:r>
                      <a:rPr lang="en-US" b="0" i="0" smtClean="0">
                        <a:latin typeface="Cambria Math" panose="02040503050406030204" pitchFamily="18" charset="0"/>
                      </a:rPr>
                      <m:t>=</m:t>
                    </m:r>
                    <m:r>
                      <m:rPr>
                        <m:sty m:val="p"/>
                      </m:rPr>
                      <a:rPr lang="en-US" b="0" i="0" smtClean="0">
                        <a:latin typeface="Cambria Math" panose="02040503050406030204" pitchFamily="18" charset="0"/>
                      </a:rPr>
                      <m:t>Sensitivity</m:t>
                    </m:r>
                    <m:r>
                      <a:rPr lang="en-US" b="0" i="0"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TP</m:t>
                        </m:r>
                      </m:num>
                      <m:den>
                        <m:r>
                          <m:rPr>
                            <m:sty m:val="p"/>
                          </m:rPr>
                          <a:rPr lang="en-US" b="0" i="0" smtClean="0">
                            <a:latin typeface="Cambria Math" panose="02040503050406030204" pitchFamily="18" charset="0"/>
                          </a:rPr>
                          <m:t>TP</m:t>
                        </m:r>
                        <m:r>
                          <a:rPr lang="en-US" b="0" i="0" smtClean="0">
                            <a:latin typeface="Cambria Math" panose="02040503050406030204" pitchFamily="18" charset="0"/>
                          </a:rPr>
                          <m:t>+</m:t>
                        </m:r>
                        <m:r>
                          <m:rPr>
                            <m:sty m:val="p"/>
                          </m:rPr>
                          <a:rPr lang="en-US" b="0" i="0" smtClean="0">
                            <a:latin typeface="Cambria Math" panose="02040503050406030204" pitchFamily="18" charset="0"/>
                          </a:rPr>
                          <m:t>FN</m:t>
                        </m:r>
                      </m:den>
                    </m:f>
                  </m:oMath>
                </a14:m>
                <a:endParaRPr lang="en-US" dirty="0"/>
              </a:p>
              <a:p>
                <a14:m>
                  <m:oMath xmlns:m="http://schemas.openxmlformats.org/officeDocument/2006/math">
                    <m:r>
                      <m:rPr>
                        <m:sty m:val="p"/>
                      </m:rPr>
                      <a:rPr lang="en-US" b="0" i="0" smtClean="0">
                        <a:latin typeface="Cambria Math" panose="02040503050406030204" pitchFamily="18" charset="0"/>
                      </a:rPr>
                      <m:t>Specificity</m:t>
                    </m:r>
                    <m:r>
                      <a:rPr lang="en-US" b="0" i="0"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TN</m:t>
                        </m:r>
                      </m:num>
                      <m:den>
                        <m:r>
                          <m:rPr>
                            <m:sty m:val="p"/>
                          </m:rPr>
                          <a:rPr lang="en-US" b="0" i="0" smtClean="0">
                            <a:latin typeface="Cambria Math" panose="02040503050406030204" pitchFamily="18" charset="0"/>
                          </a:rPr>
                          <m:t>TN</m:t>
                        </m:r>
                        <m:r>
                          <a:rPr lang="en-US" b="0" i="0" smtClean="0">
                            <a:latin typeface="Cambria Math" panose="02040503050406030204" pitchFamily="18" charset="0"/>
                          </a:rPr>
                          <m:t>+</m:t>
                        </m:r>
                        <m:r>
                          <m:rPr>
                            <m:sty m:val="p"/>
                          </m:rPr>
                          <a:rPr lang="en-US" b="0" i="0" smtClean="0">
                            <a:latin typeface="Cambria Math" panose="02040503050406030204" pitchFamily="18" charset="0"/>
                          </a:rPr>
                          <m:t>FP</m:t>
                        </m:r>
                      </m:den>
                    </m:f>
                  </m:oMath>
                </a14:m>
                <a:endParaRPr lang="en-US" dirty="0"/>
              </a:p>
              <a:p>
                <a:pPr marL="139700" indent="0">
                  <a:buNone/>
                </a:pPr>
                <a:endParaRPr lang="en-US" dirty="0"/>
              </a:p>
              <a:p>
                <a14:m>
                  <m:oMath xmlns:m="http://schemas.openxmlformats.org/officeDocument/2006/math">
                    <m:r>
                      <m:rPr>
                        <m:sty m:val="p"/>
                      </m:rPr>
                      <a:rPr lang="en-US" b="0" i="0" smtClean="0">
                        <a:latin typeface="Cambria Math" panose="02040503050406030204" pitchFamily="18" charset="0"/>
                      </a:rPr>
                      <m:t>F</m:t>
                    </m:r>
                    <m:r>
                      <a:rPr lang="en-US" b="0" i="0" smtClean="0">
                        <a:latin typeface="Cambria Math" panose="02040503050406030204" pitchFamily="18" charset="0"/>
                      </a:rPr>
                      <m:t>1=2∙</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Precision</m:t>
                        </m:r>
                        <m: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Recall</m:t>
                        </m:r>
                      </m:num>
                      <m:den>
                        <m:r>
                          <m:rPr>
                            <m:sty m:val="p"/>
                          </m:rPr>
                          <a:rPr lang="en-US" b="0" i="0" smtClean="0">
                            <a:latin typeface="Cambria Math" panose="02040503050406030204" pitchFamily="18" charset="0"/>
                          </a:rPr>
                          <m:t>Precision</m:t>
                        </m:r>
                        <m:r>
                          <a:rPr lang="en-US" b="0" i="0" smtClean="0">
                            <a:latin typeface="Cambria Math" panose="02040503050406030204" pitchFamily="18" charset="0"/>
                          </a:rPr>
                          <m:t>+</m:t>
                        </m:r>
                        <m:r>
                          <m:rPr>
                            <m:sty m:val="p"/>
                          </m:rPr>
                          <a:rPr lang="en-US" b="0" i="0" smtClean="0">
                            <a:latin typeface="Cambria Math" panose="02040503050406030204" pitchFamily="18" charset="0"/>
                          </a:rPr>
                          <m:t>Recall</m:t>
                        </m:r>
                      </m:den>
                    </m:f>
                  </m:oMath>
                </a14:m>
                <a:endParaRPr lang="en-US" dirty="0"/>
              </a:p>
            </p:txBody>
          </p:sp>
        </mc:Choice>
        <mc:Fallback xmlns="">
          <p:sp>
            <p:nvSpPr>
              <p:cNvPr id="5" name="Text Placeholder 4">
                <a:extLst>
                  <a:ext uri="{FF2B5EF4-FFF2-40B4-BE49-F238E27FC236}">
                    <a16:creationId xmlns:a16="http://schemas.microsoft.com/office/drawing/2014/main" id="{56B2D284-8228-4668-9117-192735F98F77}"/>
                  </a:ext>
                </a:extLst>
              </p:cNvPr>
              <p:cNvSpPr>
                <a:spLocks noGrp="1" noRot="1" noChangeAspect="1" noMove="1" noResize="1" noEditPoints="1" noAdjustHandles="1" noChangeArrowheads="1" noChangeShapeType="1" noTextEdit="1"/>
              </p:cNvSpPr>
              <p:nvPr>
                <p:ph type="body" idx="2"/>
              </p:nvPr>
            </p:nvSpPr>
            <p:spPr>
              <a:xfrm>
                <a:off x="5441903" y="1211350"/>
                <a:ext cx="3280069" cy="3393725"/>
              </a:xfrm>
              <a:blipFill>
                <a:blip r:embed="rId2"/>
                <a:stretch>
                  <a:fillRect/>
                </a:stretch>
              </a:blipFill>
            </p:spPr>
            <p:txBody>
              <a:bodyPr/>
              <a:lstStyle/>
              <a:p>
                <a:r>
                  <a:rPr lang="en-US">
                    <a:noFill/>
                  </a:rPr>
                  <a:t> </a:t>
                </a:r>
              </a:p>
            </p:txBody>
          </p:sp>
        </mc:Fallback>
      </mc:AlternateContent>
      <p:pic>
        <p:nvPicPr>
          <p:cNvPr id="3074" name="Picture 2" descr="Image result for roc curve">
            <a:extLst>
              <a:ext uri="{FF2B5EF4-FFF2-40B4-BE49-F238E27FC236}">
                <a16:creationId xmlns:a16="http://schemas.microsoft.com/office/drawing/2014/main" id="{7B7A9A62-AC56-41A1-829B-AD248D546D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576" y="2078450"/>
            <a:ext cx="2948305" cy="232590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8E34B63-77CF-4760-93BE-2B4AFA3EB568}"/>
              </a:ext>
            </a:extLst>
          </p:cNvPr>
          <p:cNvSpPr/>
          <p:nvPr/>
        </p:nvSpPr>
        <p:spPr>
          <a:xfrm>
            <a:off x="422028" y="4386678"/>
            <a:ext cx="2948304" cy="415498"/>
          </a:xfrm>
          <a:prstGeom prst="rect">
            <a:avLst/>
          </a:prstGeom>
        </p:spPr>
        <p:txBody>
          <a:bodyPr wrap="square">
            <a:spAutoFit/>
          </a:bodyPr>
          <a:lstStyle/>
          <a:p>
            <a:r>
              <a:rPr lang="en-US" sz="700" dirty="0">
                <a:hlinkClick r:id="rId4"/>
              </a:rPr>
              <a:t>https://www.researchgate.net/figure/ROC-curves-of-different-classifiers-The-ROC-curve-of-an-ideal-classifier-should-be_fig5_319939197</a:t>
            </a:r>
            <a:endParaRPr lang="en-US" sz="700" dirty="0"/>
          </a:p>
        </p:txBody>
      </p:sp>
    </p:spTree>
    <p:extLst>
      <p:ext uri="{BB962C8B-B14F-4D97-AF65-F5344CB8AC3E}">
        <p14:creationId xmlns:p14="http://schemas.microsoft.com/office/powerpoint/2010/main" val="5241794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CC636-A7BA-4B19-A962-009FDDC9D794}"/>
              </a:ext>
            </a:extLst>
          </p:cNvPr>
          <p:cNvSpPr>
            <a:spLocks noGrp="1"/>
          </p:cNvSpPr>
          <p:nvPr>
            <p:ph type="title"/>
          </p:nvPr>
        </p:nvSpPr>
        <p:spPr>
          <a:xfrm>
            <a:off x="319500" y="548640"/>
            <a:ext cx="2808000" cy="601980"/>
          </a:xfrm>
        </p:spPr>
        <p:txBody>
          <a:bodyPr/>
          <a:lstStyle/>
          <a:p>
            <a:r>
              <a:rPr lang="en-US" dirty="0"/>
              <a:t>Clustering</a:t>
            </a:r>
          </a:p>
        </p:txBody>
      </p:sp>
      <p:sp>
        <p:nvSpPr>
          <p:cNvPr id="3" name="Text Placeholder 2">
            <a:extLst>
              <a:ext uri="{FF2B5EF4-FFF2-40B4-BE49-F238E27FC236}">
                <a16:creationId xmlns:a16="http://schemas.microsoft.com/office/drawing/2014/main" id="{3D0582B5-5A3D-401F-90F1-0860B0B4CA57}"/>
              </a:ext>
            </a:extLst>
          </p:cNvPr>
          <p:cNvSpPr>
            <a:spLocks noGrp="1"/>
          </p:cNvSpPr>
          <p:nvPr>
            <p:ph type="body" idx="1"/>
          </p:nvPr>
        </p:nvSpPr>
        <p:spPr>
          <a:xfrm>
            <a:off x="319500" y="1203960"/>
            <a:ext cx="2903760" cy="3449044"/>
          </a:xfrm>
        </p:spPr>
        <p:txBody>
          <a:bodyPr/>
          <a:lstStyle/>
          <a:p>
            <a:pPr marL="152400" indent="0">
              <a:spcBef>
                <a:spcPts val="600"/>
              </a:spcBef>
              <a:buNone/>
            </a:pPr>
            <a:r>
              <a:rPr lang="en-US" dirty="0"/>
              <a:t>Multiple methods:</a:t>
            </a:r>
          </a:p>
          <a:p>
            <a:pPr>
              <a:spcBef>
                <a:spcPts val="600"/>
              </a:spcBef>
            </a:pPr>
            <a:r>
              <a:rPr lang="en-US" dirty="0"/>
              <a:t>Agglomerative – “Bottom-Up”</a:t>
            </a:r>
          </a:p>
          <a:p>
            <a:pPr lvl="1">
              <a:spcBef>
                <a:spcPts val="600"/>
              </a:spcBef>
            </a:pPr>
            <a:r>
              <a:rPr lang="en-US" dirty="0"/>
              <a:t>UPGMA</a:t>
            </a:r>
          </a:p>
          <a:p>
            <a:pPr>
              <a:spcBef>
                <a:spcPts val="600"/>
              </a:spcBef>
            </a:pPr>
            <a:r>
              <a:rPr lang="en-US" dirty="0"/>
              <a:t>Divisive – “Top-Down”</a:t>
            </a:r>
          </a:p>
          <a:p>
            <a:pPr lvl="1">
              <a:spcBef>
                <a:spcPts val="600"/>
              </a:spcBef>
            </a:pPr>
            <a:r>
              <a:rPr lang="en-US" dirty="0"/>
              <a:t>k-Means</a:t>
            </a:r>
          </a:p>
          <a:p>
            <a:pPr marL="152400" indent="0">
              <a:spcBef>
                <a:spcPts val="600"/>
              </a:spcBef>
              <a:buNone/>
            </a:pPr>
            <a:r>
              <a:rPr lang="en-US" dirty="0"/>
              <a:t>Based on some distance metric and some linkage criteria.</a:t>
            </a:r>
          </a:p>
        </p:txBody>
      </p:sp>
      <p:pic>
        <p:nvPicPr>
          <p:cNvPr id="4" name="Picture 5">
            <a:extLst>
              <a:ext uri="{FF2B5EF4-FFF2-40B4-BE49-F238E27FC236}">
                <a16:creationId xmlns:a16="http://schemas.microsoft.com/office/drawing/2014/main" id="{C775C1C4-EEF7-4E3F-9DA6-D9956EEA8900}"/>
              </a:ext>
            </a:extLst>
          </p:cNvPr>
          <p:cNvPicPr>
            <a:picLocks noChangeAspect="1" noChangeArrowheads="1"/>
          </p:cNvPicPr>
          <p:nvPr/>
        </p:nvPicPr>
        <p:blipFill>
          <a:blip r:embed="rId2" cstate="print"/>
          <a:srcRect/>
          <a:stretch>
            <a:fillRect/>
          </a:stretch>
        </p:blipFill>
        <p:spPr bwMode="auto">
          <a:xfrm>
            <a:off x="3458545" y="70391"/>
            <a:ext cx="5539740" cy="4582613"/>
          </a:xfrm>
          <a:prstGeom prst="rect">
            <a:avLst/>
          </a:prstGeom>
          <a:noFill/>
          <a:ln w="9525">
            <a:noFill/>
            <a:miter lim="800000"/>
            <a:headEnd/>
            <a:tailEnd/>
          </a:ln>
          <a:effectLst/>
        </p:spPr>
      </p:pic>
      <p:pic>
        <p:nvPicPr>
          <p:cNvPr id="5" name="Picture 4">
            <a:extLst>
              <a:ext uri="{FF2B5EF4-FFF2-40B4-BE49-F238E27FC236}">
                <a16:creationId xmlns:a16="http://schemas.microsoft.com/office/drawing/2014/main" id="{58F7AA0B-38B1-467E-8ECD-6E397157445E}"/>
              </a:ext>
            </a:extLst>
          </p:cNvPr>
          <p:cNvPicPr>
            <a:picLocks noChangeAspect="1" noChangeArrowheads="1"/>
          </p:cNvPicPr>
          <p:nvPr/>
        </p:nvPicPr>
        <p:blipFill>
          <a:blip r:embed="rId3" cstate="print"/>
          <a:srcRect/>
          <a:stretch>
            <a:fillRect/>
          </a:stretch>
        </p:blipFill>
        <p:spPr bwMode="auto">
          <a:xfrm>
            <a:off x="72233" y="3503160"/>
            <a:ext cx="3386312" cy="1571760"/>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FC90441F-243B-48D1-92E4-9755177C56AA}"/>
              </a:ext>
            </a:extLst>
          </p:cNvPr>
          <p:cNvSpPr/>
          <p:nvPr/>
        </p:nvSpPr>
        <p:spPr>
          <a:xfrm>
            <a:off x="3596640" y="4819193"/>
            <a:ext cx="4572000" cy="253916"/>
          </a:xfrm>
          <a:prstGeom prst="rect">
            <a:avLst/>
          </a:prstGeom>
        </p:spPr>
        <p:txBody>
          <a:bodyPr>
            <a:spAutoFit/>
          </a:bodyPr>
          <a:lstStyle/>
          <a:p>
            <a:r>
              <a:rPr lang="en-US" sz="1000" dirty="0">
                <a:hlinkClick r:id="rId4"/>
              </a:rPr>
              <a:t>https://www.cmpe.boun.edu.tr/~ethem/i2ml3e/3e_v1-0/i2ml3e-chap7.pptx</a:t>
            </a:r>
            <a:endParaRPr lang="en-US" sz="1000" dirty="0"/>
          </a:p>
        </p:txBody>
      </p:sp>
    </p:spTree>
    <p:extLst>
      <p:ext uri="{BB962C8B-B14F-4D97-AF65-F5344CB8AC3E}">
        <p14:creationId xmlns:p14="http://schemas.microsoft.com/office/powerpoint/2010/main" val="41402297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5983E-2041-4E1F-A9B9-EF91C301796F}"/>
              </a:ext>
            </a:extLst>
          </p:cNvPr>
          <p:cNvSpPr>
            <a:spLocks noGrp="1"/>
          </p:cNvSpPr>
          <p:nvPr>
            <p:ph type="title"/>
          </p:nvPr>
        </p:nvSpPr>
        <p:spPr>
          <a:xfrm>
            <a:off x="319500" y="617220"/>
            <a:ext cx="2393220" cy="1075080"/>
          </a:xfrm>
        </p:spPr>
        <p:txBody>
          <a:bodyPr/>
          <a:lstStyle/>
          <a:p>
            <a:r>
              <a:rPr lang="en-US" dirty="0"/>
              <a:t>Computational Complexity</a:t>
            </a:r>
          </a:p>
        </p:txBody>
      </p:sp>
      <p:sp>
        <p:nvSpPr>
          <p:cNvPr id="3" name="Text Placeholder 2">
            <a:extLst>
              <a:ext uri="{FF2B5EF4-FFF2-40B4-BE49-F238E27FC236}">
                <a16:creationId xmlns:a16="http://schemas.microsoft.com/office/drawing/2014/main" id="{8DFE20FD-6DCB-454C-82C7-CE4AAB8FE905}"/>
              </a:ext>
            </a:extLst>
          </p:cNvPr>
          <p:cNvSpPr>
            <a:spLocks noGrp="1"/>
          </p:cNvSpPr>
          <p:nvPr>
            <p:ph type="body" idx="1"/>
          </p:nvPr>
        </p:nvSpPr>
        <p:spPr>
          <a:xfrm>
            <a:off x="319500" y="1846804"/>
            <a:ext cx="2629440" cy="2806200"/>
          </a:xfrm>
        </p:spPr>
        <p:txBody>
          <a:bodyPr/>
          <a:lstStyle/>
          <a:p>
            <a:r>
              <a:rPr lang="en-US" dirty="0"/>
              <a:t>A measure of inherent difficulty in completing a computational task</a:t>
            </a:r>
          </a:p>
          <a:p>
            <a:r>
              <a:rPr lang="en-US" dirty="0"/>
              <a:t>In other words, if I increase the number of input points (either variables, observations, or parameters), by what factor does the computational time increase?</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034D06DB-F6EC-44E0-A92A-9FB1A7D1C2F5}"/>
                  </a:ext>
                </a:extLst>
              </p:cNvPr>
              <p:cNvGraphicFramePr>
                <a:graphicFrameLocks noGrp="1"/>
              </p:cNvGraphicFramePr>
              <p:nvPr>
                <p:extLst>
                  <p:ext uri="{D42A27DB-BD31-4B8C-83A1-F6EECF244321}">
                    <p14:modId xmlns:p14="http://schemas.microsoft.com/office/powerpoint/2010/main" val="4283424805"/>
                  </p:ext>
                </p:extLst>
              </p:nvPr>
            </p:nvGraphicFramePr>
            <p:xfrm>
              <a:off x="2887980" y="221810"/>
              <a:ext cx="6111240" cy="2372360"/>
            </p:xfrm>
            <a:graphic>
              <a:graphicData uri="http://schemas.openxmlformats.org/drawingml/2006/table">
                <a:tbl>
                  <a:tblPr firstRow="1" bandRow="1">
                    <a:tableStyleId>{21E4AEA4-8DFA-4A89-87EB-49C32662AFE0}</a:tableStyleId>
                  </a:tblPr>
                  <a:tblGrid>
                    <a:gridCol w="1830882">
                      <a:extLst>
                        <a:ext uri="{9D8B030D-6E8A-4147-A177-3AD203B41FA5}">
                          <a16:colId xmlns:a16="http://schemas.microsoft.com/office/drawing/2014/main" val="1086973525"/>
                        </a:ext>
                      </a:extLst>
                    </a:gridCol>
                    <a:gridCol w="1664438">
                      <a:extLst>
                        <a:ext uri="{9D8B030D-6E8A-4147-A177-3AD203B41FA5}">
                          <a16:colId xmlns:a16="http://schemas.microsoft.com/office/drawing/2014/main" val="859440288"/>
                        </a:ext>
                      </a:extLst>
                    </a:gridCol>
                    <a:gridCol w="2615920">
                      <a:extLst>
                        <a:ext uri="{9D8B030D-6E8A-4147-A177-3AD203B41FA5}">
                          <a16:colId xmlns:a16="http://schemas.microsoft.com/office/drawing/2014/main" val="3505138021"/>
                        </a:ext>
                      </a:extLst>
                    </a:gridCol>
                  </a:tblGrid>
                  <a:tr h="370840">
                    <a:tc>
                      <a:txBody>
                        <a:bodyPr/>
                        <a:lstStyle/>
                        <a:p>
                          <a:r>
                            <a:rPr lang="en-US" dirty="0"/>
                            <a:t>Algorithm</a:t>
                          </a:r>
                        </a:p>
                      </a:txBody>
                      <a:tcPr/>
                    </a:tc>
                    <a:tc>
                      <a:txBody>
                        <a:bodyPr/>
                        <a:lstStyle/>
                        <a:p>
                          <a:r>
                            <a:rPr lang="en-US" dirty="0"/>
                            <a:t>Training Complexity</a:t>
                          </a:r>
                        </a:p>
                      </a:txBody>
                      <a:tcPr/>
                    </a:tc>
                    <a:tc>
                      <a:txBody>
                        <a:bodyPr/>
                        <a:lstStyle/>
                        <a:p>
                          <a:r>
                            <a:rPr lang="en-US" dirty="0"/>
                            <a:t>Prediction Complexity</a:t>
                          </a:r>
                        </a:p>
                      </a:txBody>
                      <a:tcPr/>
                    </a:tc>
                    <a:extLst>
                      <a:ext uri="{0D108BD9-81ED-4DB2-BD59-A6C34878D82A}">
                        <a16:rowId xmlns:a16="http://schemas.microsoft.com/office/drawing/2014/main" val="3525679299"/>
                      </a:ext>
                    </a:extLst>
                  </a:tr>
                  <a:tr h="370840">
                    <a:tc>
                      <a:txBody>
                        <a:bodyPr/>
                        <a:lstStyle/>
                        <a:p>
                          <a:r>
                            <a:rPr lang="en-US" dirty="0"/>
                            <a:t>Linear Regression</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2</m:t>
                                    </m:r>
                                  </m:sup>
                                </m:sSup>
                                <m:r>
                                  <a:rPr lang="en-US" b="0" i="1" smtClean="0">
                                    <a:latin typeface="Cambria Math" panose="02040503050406030204" pitchFamily="18" charset="0"/>
                                  </a:rPr>
                                  <m:t>𝑛</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3</m:t>
                                    </m:r>
                                  </m:sup>
                                </m:sSup>
                                <m:r>
                                  <a:rPr lang="en-US" b="0" i="1" smtClean="0">
                                    <a:latin typeface="Cambria Math" panose="02040503050406030204" pitchFamily="18" charset="0"/>
                                  </a:rPr>
                                  <m:t>)</m:t>
                                </m:r>
                              </m:oMath>
                            </m:oMathPara>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868537425"/>
                      </a:ext>
                    </a:extLst>
                  </a:tr>
                  <a:tr h="370840">
                    <a:tc>
                      <a:txBody>
                        <a:bodyPr/>
                        <a:lstStyle/>
                        <a:p>
                          <a:r>
                            <a:rPr lang="en-US" dirty="0"/>
                            <a:t>Decision Trees</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𝑝</m:t>
                                </m:r>
                                <m:r>
                                  <a:rPr lang="en-US" b="0" i="1" smtClean="0">
                                    <a:latin typeface="Cambria Math" panose="02040503050406030204" pitchFamily="18" charset="0"/>
                                  </a:rPr>
                                  <m:t>)</m:t>
                                </m:r>
                              </m:oMath>
                            </m:oMathPara>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1185137565"/>
                      </a:ext>
                    </a:extLst>
                  </a:tr>
                  <a:tr h="370840">
                    <a:tc>
                      <a:txBody>
                        <a:bodyPr/>
                        <a:lstStyle/>
                        <a:p>
                          <a:r>
                            <a:rPr lang="en-US" dirty="0"/>
                            <a:t>Random Forest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𝑝𝑎</m:t>
                                </m:r>
                                <m:r>
                                  <a:rPr lang="en-US" b="0" i="1" smtClean="0">
                                    <a:latin typeface="Cambria Math" panose="02040503050406030204" pitchFamily="18" charset="0"/>
                                  </a:rPr>
                                  <m:t>)</m:t>
                                </m:r>
                              </m:oMath>
                            </m:oMathPara>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𝑝𝑎</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54471391"/>
                      </a:ext>
                    </a:extLst>
                  </a:tr>
                  <a:tr h="370840">
                    <a:tc>
                      <a:txBody>
                        <a:bodyPr/>
                        <a:lstStyle/>
                        <a:p>
                          <a:r>
                            <a:rPr lang="en-US" dirty="0"/>
                            <a:t>k-Means Clustering</a:t>
                          </a:r>
                        </a:p>
                      </a:txBody>
                      <a:tcPr/>
                    </a:tc>
                    <a:tc>
                      <a:txBody>
                        <a:bodyPr/>
                        <a:lstStyle/>
                        <a:p>
                          <a:pPr algn="ctr"/>
                          <a:r>
                            <a:rPr lang="en-US" sz="1050" i="1" dirty="0"/>
                            <a:t>N/A</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𝑛𝑘</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1329151485"/>
                      </a:ext>
                    </a:extLst>
                  </a:tr>
                  <a:tr h="370840">
                    <a:tc>
                      <a:txBody>
                        <a:bodyPr/>
                        <a:lstStyle/>
                        <a:p>
                          <a:r>
                            <a:rPr lang="en-US" dirty="0"/>
                            <a:t>UPGMA</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i="1" dirty="0"/>
                            <a:t>N/A</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3</m:t>
                                  </m:r>
                                </m:sup>
                              </m:sSup>
                              <m:r>
                                <a:rPr lang="en-US" b="0" i="1" smtClean="0">
                                  <a:latin typeface="Cambria Math" panose="02040503050406030204" pitchFamily="18" charset="0"/>
                                </a:rPr>
                                <m:t>)</m:t>
                              </m:r>
                            </m:oMath>
                          </a14:m>
                          <a:r>
                            <a:rPr lang="en-US" dirty="0"/>
                            <a:t> or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e>
                              </m:func>
                              <m:r>
                                <a:rPr lang="en-US" b="0" i="1" smtClean="0">
                                  <a:latin typeface="Cambria Math" panose="02040503050406030204" pitchFamily="18" charset="0"/>
                                </a:rPr>
                                <m:t>)</m:t>
                              </m:r>
                            </m:oMath>
                          </a14:m>
                          <a:r>
                            <a:rPr lang="en-US" dirty="0"/>
                            <a:t> or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dirty="0"/>
                            <a:t> </a:t>
                          </a:r>
                        </a:p>
                      </a:txBody>
                      <a:tcPr/>
                    </a:tc>
                    <a:extLst>
                      <a:ext uri="{0D108BD9-81ED-4DB2-BD59-A6C34878D82A}">
                        <a16:rowId xmlns:a16="http://schemas.microsoft.com/office/drawing/2014/main" val="2175040696"/>
                      </a:ext>
                    </a:extLst>
                  </a:tr>
                </a:tbl>
              </a:graphicData>
            </a:graphic>
          </p:graphicFrame>
        </mc:Choice>
        <mc:Fallback xmlns="">
          <p:graphicFrame>
            <p:nvGraphicFramePr>
              <p:cNvPr id="5" name="Table 4">
                <a:extLst>
                  <a:ext uri="{FF2B5EF4-FFF2-40B4-BE49-F238E27FC236}">
                    <a16:creationId xmlns:a16="http://schemas.microsoft.com/office/drawing/2014/main" id="{034D06DB-F6EC-44E0-A92A-9FB1A7D1C2F5}"/>
                  </a:ext>
                </a:extLst>
              </p:cNvPr>
              <p:cNvGraphicFramePr>
                <a:graphicFrameLocks noGrp="1"/>
              </p:cNvGraphicFramePr>
              <p:nvPr>
                <p:extLst>
                  <p:ext uri="{D42A27DB-BD31-4B8C-83A1-F6EECF244321}">
                    <p14:modId xmlns:p14="http://schemas.microsoft.com/office/powerpoint/2010/main" val="4283424805"/>
                  </p:ext>
                </p:extLst>
              </p:nvPr>
            </p:nvGraphicFramePr>
            <p:xfrm>
              <a:off x="2887980" y="221810"/>
              <a:ext cx="6111240" cy="2372360"/>
            </p:xfrm>
            <a:graphic>
              <a:graphicData uri="http://schemas.openxmlformats.org/drawingml/2006/table">
                <a:tbl>
                  <a:tblPr firstRow="1" bandRow="1">
                    <a:tableStyleId>{21E4AEA4-8DFA-4A89-87EB-49C32662AFE0}</a:tableStyleId>
                  </a:tblPr>
                  <a:tblGrid>
                    <a:gridCol w="1830882">
                      <a:extLst>
                        <a:ext uri="{9D8B030D-6E8A-4147-A177-3AD203B41FA5}">
                          <a16:colId xmlns:a16="http://schemas.microsoft.com/office/drawing/2014/main" val="1086973525"/>
                        </a:ext>
                      </a:extLst>
                    </a:gridCol>
                    <a:gridCol w="1664438">
                      <a:extLst>
                        <a:ext uri="{9D8B030D-6E8A-4147-A177-3AD203B41FA5}">
                          <a16:colId xmlns:a16="http://schemas.microsoft.com/office/drawing/2014/main" val="859440288"/>
                        </a:ext>
                      </a:extLst>
                    </a:gridCol>
                    <a:gridCol w="2615920">
                      <a:extLst>
                        <a:ext uri="{9D8B030D-6E8A-4147-A177-3AD203B41FA5}">
                          <a16:colId xmlns:a16="http://schemas.microsoft.com/office/drawing/2014/main" val="3505138021"/>
                        </a:ext>
                      </a:extLst>
                    </a:gridCol>
                  </a:tblGrid>
                  <a:tr h="518160">
                    <a:tc>
                      <a:txBody>
                        <a:bodyPr/>
                        <a:lstStyle/>
                        <a:p>
                          <a:r>
                            <a:rPr lang="en-US" dirty="0"/>
                            <a:t>Algorithm</a:t>
                          </a:r>
                        </a:p>
                      </a:txBody>
                      <a:tcPr/>
                    </a:tc>
                    <a:tc>
                      <a:txBody>
                        <a:bodyPr/>
                        <a:lstStyle/>
                        <a:p>
                          <a:r>
                            <a:rPr lang="en-US" dirty="0"/>
                            <a:t>Training Complexity</a:t>
                          </a:r>
                        </a:p>
                      </a:txBody>
                      <a:tcPr/>
                    </a:tc>
                    <a:tc>
                      <a:txBody>
                        <a:bodyPr/>
                        <a:lstStyle/>
                        <a:p>
                          <a:r>
                            <a:rPr lang="en-US" dirty="0"/>
                            <a:t>Prediction Complexity</a:t>
                          </a:r>
                        </a:p>
                      </a:txBody>
                      <a:tcPr/>
                    </a:tc>
                    <a:extLst>
                      <a:ext uri="{0D108BD9-81ED-4DB2-BD59-A6C34878D82A}">
                        <a16:rowId xmlns:a16="http://schemas.microsoft.com/office/drawing/2014/main" val="3525679299"/>
                      </a:ext>
                    </a:extLst>
                  </a:tr>
                  <a:tr h="370840">
                    <a:tc>
                      <a:txBody>
                        <a:bodyPr/>
                        <a:lstStyle/>
                        <a:p>
                          <a:r>
                            <a:rPr lang="en-US" dirty="0"/>
                            <a:t>Linear Regression</a:t>
                          </a:r>
                        </a:p>
                      </a:txBody>
                      <a:tcPr/>
                    </a:tc>
                    <a:tc>
                      <a:txBody>
                        <a:bodyPr/>
                        <a:lstStyle/>
                        <a:p>
                          <a:endParaRPr lang="en-US"/>
                        </a:p>
                      </a:txBody>
                      <a:tcPr>
                        <a:blipFill>
                          <a:blip r:embed="rId2"/>
                          <a:stretch>
                            <a:fillRect l="-110623" t="-140984" r="-158974" b="-403279"/>
                          </a:stretch>
                        </a:blipFill>
                      </a:tcPr>
                    </a:tc>
                    <a:tc>
                      <a:txBody>
                        <a:bodyPr/>
                        <a:lstStyle/>
                        <a:p>
                          <a:endParaRPr lang="en-US"/>
                        </a:p>
                      </a:txBody>
                      <a:tcPr>
                        <a:blipFill>
                          <a:blip r:embed="rId2"/>
                          <a:stretch>
                            <a:fillRect l="-133721" t="-140984" r="-930" b="-403279"/>
                          </a:stretch>
                        </a:blipFill>
                      </a:tcPr>
                    </a:tc>
                    <a:extLst>
                      <a:ext uri="{0D108BD9-81ED-4DB2-BD59-A6C34878D82A}">
                        <a16:rowId xmlns:a16="http://schemas.microsoft.com/office/drawing/2014/main" val="3868537425"/>
                      </a:ext>
                    </a:extLst>
                  </a:tr>
                  <a:tr h="370840">
                    <a:tc>
                      <a:txBody>
                        <a:bodyPr/>
                        <a:lstStyle/>
                        <a:p>
                          <a:r>
                            <a:rPr lang="en-US" dirty="0"/>
                            <a:t>Decision Trees</a:t>
                          </a:r>
                        </a:p>
                      </a:txBody>
                      <a:tcPr/>
                    </a:tc>
                    <a:tc>
                      <a:txBody>
                        <a:bodyPr/>
                        <a:lstStyle/>
                        <a:p>
                          <a:endParaRPr lang="en-US"/>
                        </a:p>
                      </a:txBody>
                      <a:tcPr>
                        <a:blipFill>
                          <a:blip r:embed="rId2"/>
                          <a:stretch>
                            <a:fillRect l="-110623" t="-240984" r="-158974" b="-303279"/>
                          </a:stretch>
                        </a:blipFill>
                      </a:tcPr>
                    </a:tc>
                    <a:tc>
                      <a:txBody>
                        <a:bodyPr/>
                        <a:lstStyle/>
                        <a:p>
                          <a:endParaRPr lang="en-US"/>
                        </a:p>
                      </a:txBody>
                      <a:tcPr>
                        <a:blipFill>
                          <a:blip r:embed="rId2"/>
                          <a:stretch>
                            <a:fillRect l="-133721" t="-240984" r="-930" b="-303279"/>
                          </a:stretch>
                        </a:blipFill>
                      </a:tcPr>
                    </a:tc>
                    <a:extLst>
                      <a:ext uri="{0D108BD9-81ED-4DB2-BD59-A6C34878D82A}">
                        <a16:rowId xmlns:a16="http://schemas.microsoft.com/office/drawing/2014/main" val="1185137565"/>
                      </a:ext>
                    </a:extLst>
                  </a:tr>
                  <a:tr h="370840">
                    <a:tc>
                      <a:txBody>
                        <a:bodyPr/>
                        <a:lstStyle/>
                        <a:p>
                          <a:r>
                            <a:rPr lang="en-US" dirty="0"/>
                            <a:t>Random Forest</a:t>
                          </a:r>
                        </a:p>
                      </a:txBody>
                      <a:tcPr/>
                    </a:tc>
                    <a:tc>
                      <a:txBody>
                        <a:bodyPr/>
                        <a:lstStyle/>
                        <a:p>
                          <a:endParaRPr lang="en-US"/>
                        </a:p>
                      </a:txBody>
                      <a:tcPr>
                        <a:blipFill>
                          <a:blip r:embed="rId2"/>
                          <a:stretch>
                            <a:fillRect l="-110623" t="-340984" r="-158974" b="-203279"/>
                          </a:stretch>
                        </a:blipFill>
                      </a:tcPr>
                    </a:tc>
                    <a:tc>
                      <a:txBody>
                        <a:bodyPr/>
                        <a:lstStyle/>
                        <a:p>
                          <a:endParaRPr lang="en-US"/>
                        </a:p>
                      </a:txBody>
                      <a:tcPr>
                        <a:blipFill>
                          <a:blip r:embed="rId2"/>
                          <a:stretch>
                            <a:fillRect l="-133721" t="-340984" r="-930" b="-203279"/>
                          </a:stretch>
                        </a:blipFill>
                      </a:tcPr>
                    </a:tc>
                    <a:extLst>
                      <a:ext uri="{0D108BD9-81ED-4DB2-BD59-A6C34878D82A}">
                        <a16:rowId xmlns:a16="http://schemas.microsoft.com/office/drawing/2014/main" val="354471391"/>
                      </a:ext>
                    </a:extLst>
                  </a:tr>
                  <a:tr h="370840">
                    <a:tc>
                      <a:txBody>
                        <a:bodyPr/>
                        <a:lstStyle/>
                        <a:p>
                          <a:r>
                            <a:rPr lang="en-US" dirty="0"/>
                            <a:t>k-Means Clustering</a:t>
                          </a:r>
                        </a:p>
                      </a:txBody>
                      <a:tcPr/>
                    </a:tc>
                    <a:tc>
                      <a:txBody>
                        <a:bodyPr/>
                        <a:lstStyle/>
                        <a:p>
                          <a:pPr algn="ctr"/>
                          <a:r>
                            <a:rPr lang="en-US" sz="1050" i="1" dirty="0"/>
                            <a:t>N/A</a:t>
                          </a:r>
                        </a:p>
                      </a:txBody>
                      <a:tcPr/>
                    </a:tc>
                    <a:tc>
                      <a:txBody>
                        <a:bodyPr/>
                        <a:lstStyle/>
                        <a:p>
                          <a:endParaRPr lang="en-US"/>
                        </a:p>
                      </a:txBody>
                      <a:tcPr>
                        <a:blipFill>
                          <a:blip r:embed="rId2"/>
                          <a:stretch>
                            <a:fillRect l="-133721" t="-440984" r="-930" b="-103279"/>
                          </a:stretch>
                        </a:blipFill>
                      </a:tcPr>
                    </a:tc>
                    <a:extLst>
                      <a:ext uri="{0D108BD9-81ED-4DB2-BD59-A6C34878D82A}">
                        <a16:rowId xmlns:a16="http://schemas.microsoft.com/office/drawing/2014/main" val="1329151485"/>
                      </a:ext>
                    </a:extLst>
                  </a:tr>
                  <a:tr h="370840">
                    <a:tc>
                      <a:txBody>
                        <a:bodyPr/>
                        <a:lstStyle/>
                        <a:p>
                          <a:r>
                            <a:rPr lang="en-US" dirty="0"/>
                            <a:t>UPGMA</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i="1" dirty="0"/>
                            <a:t>N/A</a:t>
                          </a:r>
                        </a:p>
                      </a:txBody>
                      <a:tcPr/>
                    </a:tc>
                    <a:tc>
                      <a:txBody>
                        <a:bodyPr/>
                        <a:lstStyle/>
                        <a:p>
                          <a:endParaRPr lang="en-US"/>
                        </a:p>
                      </a:txBody>
                      <a:tcPr>
                        <a:blipFill>
                          <a:blip r:embed="rId2"/>
                          <a:stretch>
                            <a:fillRect l="-133721" t="-540984" r="-930" b="-3279"/>
                          </a:stretch>
                        </a:blipFill>
                      </a:tcPr>
                    </a:tc>
                    <a:extLst>
                      <a:ext uri="{0D108BD9-81ED-4DB2-BD59-A6C34878D82A}">
                        <a16:rowId xmlns:a16="http://schemas.microsoft.com/office/drawing/2014/main" val="2175040696"/>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7B352F2-895E-49F9-87E6-C8E444A693F0}"/>
                  </a:ext>
                </a:extLst>
              </p:cNvPr>
              <p:cNvSpPr txBox="1"/>
              <p:nvPr/>
            </p:nvSpPr>
            <p:spPr>
              <a:xfrm>
                <a:off x="6535660" y="2880666"/>
                <a:ext cx="2463560" cy="861774"/>
              </a:xfrm>
              <a:prstGeom prst="rect">
                <a:avLst/>
              </a:prstGeom>
              <a:noFill/>
            </p:spPr>
            <p:txBody>
              <a:bodyPr wrap="square" lIns="0" tIns="0" rIns="0" bIns="0" rtlCol="0">
                <a:spAutoFit/>
              </a:bodyPr>
              <a:lstStyle/>
              <a:p>
                <a:r>
                  <a:rPr lang="en-US" b="0" dirty="0"/>
                  <a:t>Where:</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𝑜𝑏𝑠𝑒𝑟𝑣𝑎𝑡𝑖𝑜𝑛𝑠</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𝑓𝑒𝑎𝑡𝑢𝑟𝑒𝑠</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𝑡𝑟𝑒𝑒𝑠</m:t>
                      </m:r>
                    </m:oMath>
                  </m:oMathPara>
                </a14:m>
                <a:endParaRPr lang="en-US" b="0" dirty="0"/>
              </a:p>
            </p:txBody>
          </p:sp>
        </mc:Choice>
        <mc:Fallback xmlns="">
          <p:sp>
            <p:nvSpPr>
              <p:cNvPr id="6" name="TextBox 5">
                <a:extLst>
                  <a:ext uri="{FF2B5EF4-FFF2-40B4-BE49-F238E27FC236}">
                    <a16:creationId xmlns:a16="http://schemas.microsoft.com/office/drawing/2014/main" id="{E7B352F2-895E-49F9-87E6-C8E444A693F0}"/>
                  </a:ext>
                </a:extLst>
              </p:cNvPr>
              <p:cNvSpPr txBox="1">
                <a:spLocks noRot="1" noChangeAspect="1" noMove="1" noResize="1" noEditPoints="1" noAdjustHandles="1" noChangeArrowheads="1" noChangeShapeType="1" noTextEdit="1"/>
              </p:cNvSpPr>
              <p:nvPr/>
            </p:nvSpPr>
            <p:spPr>
              <a:xfrm>
                <a:off x="6535660" y="2880666"/>
                <a:ext cx="2463560" cy="861774"/>
              </a:xfrm>
              <a:prstGeom prst="rect">
                <a:avLst/>
              </a:prstGeom>
              <a:blipFill>
                <a:blip r:embed="rId3"/>
                <a:stretch>
                  <a:fillRect l="-4455" t="-7092" b="-7801"/>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623F3C61-5A5C-4385-8842-85169F38475A}"/>
              </a:ext>
            </a:extLst>
          </p:cNvPr>
          <p:cNvSpPr/>
          <p:nvPr/>
        </p:nvSpPr>
        <p:spPr>
          <a:xfrm>
            <a:off x="0" y="4743390"/>
            <a:ext cx="3032760" cy="400110"/>
          </a:xfrm>
          <a:prstGeom prst="rect">
            <a:avLst/>
          </a:prstGeom>
        </p:spPr>
        <p:txBody>
          <a:bodyPr wrap="square">
            <a:spAutoFit/>
          </a:bodyPr>
          <a:lstStyle/>
          <a:p>
            <a:r>
              <a:rPr lang="en-US" sz="1000" dirty="0">
                <a:hlinkClick r:id="rId4"/>
              </a:rPr>
              <a:t>https://www.thekerneltrip.com/machine/learning/computational-complexity-learning-algorithms/</a:t>
            </a:r>
            <a:endParaRPr lang="en-US" sz="1000" dirty="0"/>
          </a:p>
        </p:txBody>
      </p:sp>
      <p:pic>
        <p:nvPicPr>
          <p:cNvPr id="9" name="Picture 8">
            <a:extLst>
              <a:ext uri="{FF2B5EF4-FFF2-40B4-BE49-F238E27FC236}">
                <a16:creationId xmlns:a16="http://schemas.microsoft.com/office/drawing/2014/main" id="{C47CE517-FC33-4343-B919-9636C6802405}"/>
              </a:ext>
            </a:extLst>
          </p:cNvPr>
          <p:cNvPicPr>
            <a:picLocks noChangeAspect="1"/>
          </p:cNvPicPr>
          <p:nvPr/>
        </p:nvPicPr>
        <p:blipFill>
          <a:blip r:embed="rId5"/>
          <a:stretch>
            <a:fillRect/>
          </a:stretch>
        </p:blipFill>
        <p:spPr>
          <a:xfrm>
            <a:off x="3558541" y="2679940"/>
            <a:ext cx="2463560" cy="2463560"/>
          </a:xfrm>
          <a:prstGeom prst="rect">
            <a:avLst/>
          </a:prstGeom>
        </p:spPr>
      </p:pic>
    </p:spTree>
    <p:extLst>
      <p:ext uri="{BB962C8B-B14F-4D97-AF65-F5344CB8AC3E}">
        <p14:creationId xmlns:p14="http://schemas.microsoft.com/office/powerpoint/2010/main" val="28198788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3B6CD-C287-4358-8518-0002892C1F0F}"/>
              </a:ext>
            </a:extLst>
          </p:cNvPr>
          <p:cNvSpPr>
            <a:spLocks noGrp="1"/>
          </p:cNvSpPr>
          <p:nvPr>
            <p:ph type="title"/>
          </p:nvPr>
        </p:nvSpPr>
        <p:spPr/>
        <p:txBody>
          <a:bodyPr/>
          <a:lstStyle/>
          <a:p>
            <a:r>
              <a:rPr lang="en-US" dirty="0"/>
              <a:t>Just Keep </a:t>
            </a:r>
            <a:r>
              <a:rPr lang="en-US" dirty="0" err="1"/>
              <a:t>Modelin</a:t>
            </a:r>
            <a:r>
              <a:rPr lang="en-US" dirty="0"/>
              <a:t>’</a:t>
            </a:r>
            <a:endParaRPr lang="en-US" b="0" dirty="0"/>
          </a:p>
        </p:txBody>
      </p:sp>
      <p:sp>
        <p:nvSpPr>
          <p:cNvPr id="3" name="Subtitle 2">
            <a:extLst>
              <a:ext uri="{FF2B5EF4-FFF2-40B4-BE49-F238E27FC236}">
                <a16:creationId xmlns:a16="http://schemas.microsoft.com/office/drawing/2014/main" id="{E50C45D2-D3B0-42AD-8B14-889BF46EF052}"/>
              </a:ext>
            </a:extLst>
          </p:cNvPr>
          <p:cNvSpPr>
            <a:spLocks noGrp="1"/>
          </p:cNvSpPr>
          <p:nvPr>
            <p:ph type="subTitle" idx="1"/>
          </p:nvPr>
        </p:nvSpPr>
        <p:spPr/>
        <p:txBody>
          <a:bodyPr/>
          <a:lstStyle/>
          <a:p>
            <a:pPr marL="0" indent="0"/>
            <a:r>
              <a:rPr lang="en-US" dirty="0"/>
              <a:t>Proving the model is valid in more scenarios than just on the training data.</a:t>
            </a:r>
          </a:p>
        </p:txBody>
      </p:sp>
      <p:sp>
        <p:nvSpPr>
          <p:cNvPr id="4" name="Text Placeholder 3">
            <a:extLst>
              <a:ext uri="{FF2B5EF4-FFF2-40B4-BE49-F238E27FC236}">
                <a16:creationId xmlns:a16="http://schemas.microsoft.com/office/drawing/2014/main" id="{E7965E52-F563-4744-8F1E-F621627D112E}"/>
              </a:ext>
            </a:extLst>
          </p:cNvPr>
          <p:cNvSpPr>
            <a:spLocks noGrp="1"/>
          </p:cNvSpPr>
          <p:nvPr>
            <p:ph type="body" idx="2"/>
          </p:nvPr>
        </p:nvSpPr>
        <p:spPr/>
        <p:txBody>
          <a:bodyPr/>
          <a:lstStyle/>
          <a:p>
            <a:pPr>
              <a:lnSpc>
                <a:spcPct val="100000"/>
              </a:lnSpc>
              <a:spcBef>
                <a:spcPts val="600"/>
              </a:spcBef>
              <a:spcAft>
                <a:spcPts val="600"/>
              </a:spcAft>
            </a:pPr>
            <a:r>
              <a:rPr lang="en-US" dirty="0"/>
              <a:t>Parameter Tuning</a:t>
            </a:r>
          </a:p>
          <a:p>
            <a:pPr lvl="1">
              <a:lnSpc>
                <a:spcPct val="100000"/>
              </a:lnSpc>
              <a:spcBef>
                <a:spcPts val="600"/>
              </a:spcBef>
              <a:spcAft>
                <a:spcPts val="600"/>
              </a:spcAft>
            </a:pPr>
            <a:r>
              <a:rPr lang="en-US" dirty="0"/>
              <a:t>Grid Search</a:t>
            </a:r>
          </a:p>
          <a:p>
            <a:pPr lvl="1">
              <a:lnSpc>
                <a:spcPct val="100000"/>
              </a:lnSpc>
              <a:spcBef>
                <a:spcPts val="600"/>
              </a:spcBef>
              <a:spcAft>
                <a:spcPts val="600"/>
              </a:spcAft>
            </a:pPr>
            <a:r>
              <a:rPr lang="en-US" dirty="0"/>
              <a:t>Regularization</a:t>
            </a:r>
          </a:p>
          <a:p>
            <a:pPr lvl="1">
              <a:lnSpc>
                <a:spcPct val="100000"/>
              </a:lnSpc>
              <a:spcBef>
                <a:spcPts val="600"/>
              </a:spcBef>
              <a:spcAft>
                <a:spcPts val="600"/>
              </a:spcAft>
            </a:pPr>
            <a:r>
              <a:rPr lang="en-US" dirty="0"/>
              <a:t>Gradient Decent</a:t>
            </a:r>
          </a:p>
          <a:p>
            <a:pPr>
              <a:lnSpc>
                <a:spcPct val="100000"/>
              </a:lnSpc>
              <a:spcBef>
                <a:spcPts val="600"/>
              </a:spcBef>
              <a:spcAft>
                <a:spcPts val="600"/>
              </a:spcAft>
            </a:pPr>
            <a:r>
              <a:rPr lang="en-US" dirty="0"/>
              <a:t>Cross-Validation</a:t>
            </a:r>
          </a:p>
          <a:p>
            <a:pPr lvl="1">
              <a:lnSpc>
                <a:spcPct val="100000"/>
              </a:lnSpc>
              <a:spcBef>
                <a:spcPts val="600"/>
              </a:spcBef>
              <a:spcAft>
                <a:spcPts val="600"/>
              </a:spcAft>
            </a:pPr>
            <a:r>
              <a:rPr lang="en-US" dirty="0"/>
              <a:t>k-Fold CV</a:t>
            </a:r>
          </a:p>
          <a:p>
            <a:pPr lvl="1">
              <a:lnSpc>
                <a:spcPct val="100000"/>
              </a:lnSpc>
              <a:spcBef>
                <a:spcPts val="600"/>
              </a:spcBef>
              <a:spcAft>
                <a:spcPts val="600"/>
              </a:spcAft>
            </a:pPr>
            <a:r>
              <a:rPr lang="en-US" dirty="0" err="1"/>
              <a:t>LpOCV</a:t>
            </a:r>
            <a:r>
              <a:rPr lang="en-US" dirty="0"/>
              <a:t>/LOOCV</a:t>
            </a:r>
          </a:p>
          <a:p>
            <a:pPr>
              <a:lnSpc>
                <a:spcPct val="100000"/>
              </a:lnSpc>
              <a:spcBef>
                <a:spcPts val="600"/>
              </a:spcBef>
              <a:spcAft>
                <a:spcPts val="600"/>
              </a:spcAft>
            </a:pPr>
            <a:r>
              <a:rPr lang="en-US" dirty="0"/>
              <a:t>Intro to Training Parallelization</a:t>
            </a:r>
          </a:p>
        </p:txBody>
      </p:sp>
    </p:spTree>
    <p:extLst>
      <p:ext uri="{BB962C8B-B14F-4D97-AF65-F5344CB8AC3E}">
        <p14:creationId xmlns:p14="http://schemas.microsoft.com/office/powerpoint/2010/main" val="39064539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2E4A8-A531-48ED-836D-675AB1A3BB05}"/>
              </a:ext>
            </a:extLst>
          </p:cNvPr>
          <p:cNvSpPr>
            <a:spLocks noGrp="1"/>
          </p:cNvSpPr>
          <p:nvPr>
            <p:ph type="title"/>
          </p:nvPr>
        </p:nvSpPr>
        <p:spPr>
          <a:xfrm>
            <a:off x="319500" y="490496"/>
            <a:ext cx="2808000" cy="569954"/>
          </a:xfrm>
        </p:spPr>
        <p:txBody>
          <a:bodyPr/>
          <a:lstStyle/>
          <a:p>
            <a:r>
              <a:rPr lang="en-US" dirty="0"/>
              <a:t>Grid Search</a:t>
            </a:r>
          </a:p>
        </p:txBody>
      </p:sp>
      <p:sp>
        <p:nvSpPr>
          <p:cNvPr id="3" name="Text Placeholder 2">
            <a:extLst>
              <a:ext uri="{FF2B5EF4-FFF2-40B4-BE49-F238E27FC236}">
                <a16:creationId xmlns:a16="http://schemas.microsoft.com/office/drawing/2014/main" id="{BC86B807-20BD-4328-91CB-2203DB84E850}"/>
              </a:ext>
            </a:extLst>
          </p:cNvPr>
          <p:cNvSpPr>
            <a:spLocks noGrp="1"/>
          </p:cNvSpPr>
          <p:nvPr>
            <p:ph type="body" idx="1"/>
          </p:nvPr>
        </p:nvSpPr>
        <p:spPr>
          <a:xfrm>
            <a:off x="319500" y="1060450"/>
            <a:ext cx="2997112" cy="3592554"/>
          </a:xfrm>
        </p:spPr>
        <p:txBody>
          <a:bodyPr/>
          <a:lstStyle/>
          <a:p>
            <a:pPr>
              <a:spcAft>
                <a:spcPts val="600"/>
              </a:spcAft>
            </a:pPr>
            <a:r>
              <a:rPr lang="en-US" dirty="0"/>
              <a:t>Most traditional way of parameter sweeping is to build a grid of multiple parameter options</a:t>
            </a:r>
          </a:p>
          <a:p>
            <a:pPr>
              <a:spcAft>
                <a:spcPts val="600"/>
              </a:spcAft>
            </a:pPr>
            <a:r>
              <a:rPr lang="en-US" dirty="0"/>
              <a:t>Parameters can be discrete or continuous</a:t>
            </a:r>
          </a:p>
          <a:p>
            <a:pPr>
              <a:spcAft>
                <a:spcPts val="600"/>
              </a:spcAft>
            </a:pPr>
            <a:r>
              <a:rPr lang="en-US" dirty="0"/>
              <a:t>Must pick a finite set of reasonable options</a:t>
            </a:r>
          </a:p>
          <a:p>
            <a:pPr>
              <a:spcAft>
                <a:spcPts val="600"/>
              </a:spcAft>
            </a:pPr>
            <a:r>
              <a:rPr lang="en-US" dirty="0"/>
              <a:t>The locally optimal set is the combination of parameters that minimize or maximize a criterion. </a:t>
            </a:r>
            <a:r>
              <a:rPr lang="en-US" i="1" dirty="0"/>
              <a:t>(Such as RMSE, R</a:t>
            </a:r>
            <a:r>
              <a:rPr lang="en-US" i="1" baseline="30000" dirty="0"/>
              <a:t>2</a:t>
            </a:r>
            <a:r>
              <a:rPr lang="en-US" i="1" dirty="0"/>
              <a:t>, AUC, etc.)</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CB1C2A4-7AAA-47E5-A498-06FA7E92DD19}"/>
                  </a:ext>
                </a:extLst>
              </p:cNvPr>
              <p:cNvSpPr txBox="1"/>
              <p:nvPr/>
            </p:nvSpPr>
            <p:spPr>
              <a:xfrm>
                <a:off x="3600532" y="2048530"/>
                <a:ext cx="2078198" cy="1046440"/>
              </a:xfrm>
              <a:prstGeom prst="rect">
                <a:avLst/>
              </a:prstGeom>
              <a:noFill/>
            </p:spPr>
            <p:txBody>
              <a:bodyPr wrap="none" lIns="0" tIns="0" rIns="0" bIns="0" rtlCol="0">
                <a:spAutoFit/>
              </a:bodyPr>
              <a:lstStyle/>
              <a:p>
                <a:pPr algn="ctr"/>
                <a:r>
                  <a:rPr lang="en-US" u="sng" dirty="0">
                    <a:latin typeface="+mj-lt"/>
                    <a:ea typeface="Cambria Math" panose="02040503050406030204" pitchFamily="18" charset="0"/>
                  </a:rPr>
                  <a:t>Parameter Options</a:t>
                </a:r>
                <a:endParaRPr lang="en-US" sz="1800" u="sng" dirty="0">
                  <a:latin typeface="+mj-l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𝛼</m:t>
                      </m:r>
                      <m:r>
                        <a:rPr lang="en-US" sz="1800" i="1" smtClean="0">
                          <a:latin typeface="Cambria Math" panose="02040503050406030204" pitchFamily="18" charset="0"/>
                          <a:ea typeface="Cambria Math" panose="02040503050406030204" pitchFamily="18" charset="0"/>
                        </a:rPr>
                        <m:t>∈</m:t>
                      </m:r>
                      <m:d>
                        <m:dPr>
                          <m:begChr m:val="{"/>
                          <m:endChr m:val="}"/>
                          <m:ctrlPr>
                            <a:rPr lang="en-US" sz="180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1, 10, 100</m:t>
                          </m:r>
                        </m:e>
                      </m:d>
                    </m:oMath>
                  </m:oMathPara>
                </a14:m>
                <a:endParaRPr lang="en-US" sz="1800" dirty="0"/>
              </a:p>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𝛽</m:t>
                      </m:r>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0.01</m:t>
                          </m:r>
                          <m:r>
                            <a:rPr lang="en-US" sz="1800" i="1">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0.05, 0.1</m:t>
                          </m:r>
                        </m:e>
                      </m:d>
                    </m:oMath>
                  </m:oMathPara>
                </a14:m>
                <a:endParaRPr lang="en-US" sz="1800" dirty="0"/>
              </a:p>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𝛾</m:t>
                      </m:r>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10, 11, 12</m:t>
                          </m:r>
                        </m:e>
                      </m:d>
                    </m:oMath>
                  </m:oMathPara>
                </a14:m>
                <a:endParaRPr lang="en-US" sz="1800" dirty="0"/>
              </a:p>
            </p:txBody>
          </p:sp>
        </mc:Choice>
        <mc:Fallback xmlns="">
          <p:sp>
            <p:nvSpPr>
              <p:cNvPr id="4" name="TextBox 3">
                <a:extLst>
                  <a:ext uri="{FF2B5EF4-FFF2-40B4-BE49-F238E27FC236}">
                    <a16:creationId xmlns:a16="http://schemas.microsoft.com/office/drawing/2014/main" id="{DCB1C2A4-7AAA-47E5-A498-06FA7E92DD19}"/>
                  </a:ext>
                </a:extLst>
              </p:cNvPr>
              <p:cNvSpPr txBox="1">
                <a:spLocks noRot="1" noChangeAspect="1" noMove="1" noResize="1" noEditPoints="1" noAdjustHandles="1" noChangeArrowheads="1" noChangeShapeType="1" noTextEdit="1"/>
              </p:cNvSpPr>
              <p:nvPr/>
            </p:nvSpPr>
            <p:spPr>
              <a:xfrm>
                <a:off x="3600532" y="2048530"/>
                <a:ext cx="2078198" cy="1046440"/>
              </a:xfrm>
              <a:prstGeom prst="rect">
                <a:avLst/>
              </a:prstGeom>
              <a:blipFill>
                <a:blip r:embed="rId2"/>
                <a:stretch>
                  <a:fillRect l="-1466" t="-5233" b="-5814"/>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4806199C-CAFF-41EF-AFD9-5B3FDD5E42FD}"/>
              </a:ext>
            </a:extLst>
          </p:cNvPr>
          <p:cNvGraphicFramePr>
            <a:graphicFrameLocks noGrp="1"/>
          </p:cNvGraphicFramePr>
          <p:nvPr>
            <p:extLst>
              <p:ext uri="{D42A27DB-BD31-4B8C-83A1-F6EECF244321}">
                <p14:modId xmlns:p14="http://schemas.microsoft.com/office/powerpoint/2010/main" val="3708681648"/>
              </p:ext>
            </p:extLst>
          </p:nvPr>
        </p:nvGraphicFramePr>
        <p:xfrm>
          <a:off x="5962650" y="241898"/>
          <a:ext cx="2527300" cy="4659704"/>
        </p:xfrm>
        <a:graphic>
          <a:graphicData uri="http://schemas.openxmlformats.org/drawingml/2006/table">
            <a:tbl>
              <a:tblPr firstRow="1" firstCol="1">
                <a:tableStyleId>{7E9639D4-E3E2-4D34-9284-5A2195B3D0D7}</a:tableStyleId>
              </a:tblPr>
              <a:tblGrid>
                <a:gridCol w="482600">
                  <a:extLst>
                    <a:ext uri="{9D8B030D-6E8A-4147-A177-3AD203B41FA5}">
                      <a16:colId xmlns:a16="http://schemas.microsoft.com/office/drawing/2014/main" val="212818393"/>
                    </a:ext>
                  </a:extLst>
                </a:gridCol>
                <a:gridCol w="584200">
                  <a:extLst>
                    <a:ext uri="{9D8B030D-6E8A-4147-A177-3AD203B41FA5}">
                      <a16:colId xmlns:a16="http://schemas.microsoft.com/office/drawing/2014/main" val="1052623134"/>
                    </a:ext>
                  </a:extLst>
                </a:gridCol>
                <a:gridCol w="736600">
                  <a:extLst>
                    <a:ext uri="{9D8B030D-6E8A-4147-A177-3AD203B41FA5}">
                      <a16:colId xmlns:a16="http://schemas.microsoft.com/office/drawing/2014/main" val="3511741730"/>
                    </a:ext>
                  </a:extLst>
                </a:gridCol>
                <a:gridCol w="723900">
                  <a:extLst>
                    <a:ext uri="{9D8B030D-6E8A-4147-A177-3AD203B41FA5}">
                      <a16:colId xmlns:a16="http://schemas.microsoft.com/office/drawing/2014/main" val="3859784814"/>
                    </a:ext>
                  </a:extLst>
                </a:gridCol>
              </a:tblGrid>
              <a:tr h="111184">
                <a:tc>
                  <a:txBody>
                    <a:bodyPr/>
                    <a:lstStyle/>
                    <a:p>
                      <a:pPr algn="ctr"/>
                      <a:r>
                        <a:rPr lang="en-US" sz="900" dirty="0">
                          <a:effectLst/>
                        </a:rPr>
                        <a:t>#</a:t>
                      </a:r>
                      <a:endParaRPr lang="en-US" sz="900" b="0" dirty="0">
                        <a:solidFill>
                          <a:schemeClr val="bg2"/>
                        </a:solidFill>
                        <a:effectLst/>
                      </a:endParaRPr>
                    </a:p>
                  </a:txBody>
                  <a:tcPr marL="18287" marR="18287" marT="14629" marB="14629" anchor="ctr"/>
                </a:tc>
                <a:tc>
                  <a:txBody>
                    <a:bodyPr/>
                    <a:lstStyle/>
                    <a:p>
                      <a:pPr algn="ctr"/>
                      <a:r>
                        <a:rPr lang="en-US" sz="900" dirty="0">
                          <a:effectLst/>
                        </a:rPr>
                        <a:t>𝛼</a:t>
                      </a:r>
                      <a:endParaRPr lang="en-US" sz="900" dirty="0">
                        <a:solidFill>
                          <a:schemeClr val="bg2"/>
                        </a:solidFill>
                        <a:effectLst/>
                      </a:endParaRPr>
                    </a:p>
                  </a:txBody>
                  <a:tcPr marL="18287" marR="18287" marT="14629" marB="14629" anchor="ctr"/>
                </a:tc>
                <a:tc>
                  <a:txBody>
                    <a:bodyPr/>
                    <a:lstStyle/>
                    <a:p>
                      <a:pPr algn="ctr"/>
                      <a:r>
                        <a:rPr lang="en-US" sz="900" dirty="0">
                          <a:effectLst/>
                        </a:rPr>
                        <a:t>𝛽</a:t>
                      </a:r>
                      <a:endParaRPr lang="en-US" sz="900" dirty="0">
                        <a:solidFill>
                          <a:schemeClr val="bg2"/>
                        </a:solidFill>
                        <a:effectLst/>
                      </a:endParaRPr>
                    </a:p>
                  </a:txBody>
                  <a:tcPr marL="18287" marR="18287" marT="14629" marB="14629" anchor="ctr"/>
                </a:tc>
                <a:tc>
                  <a:txBody>
                    <a:bodyPr/>
                    <a:lstStyle/>
                    <a:p>
                      <a:pPr algn="ctr"/>
                      <a:r>
                        <a:rPr lang="en-US" sz="900" dirty="0">
                          <a:effectLst/>
                        </a:rPr>
                        <a:t>𝛾</a:t>
                      </a:r>
                      <a:endParaRPr lang="en-US" sz="900" dirty="0">
                        <a:solidFill>
                          <a:schemeClr val="bg2"/>
                        </a:solidFill>
                        <a:effectLst/>
                      </a:endParaRPr>
                    </a:p>
                  </a:txBody>
                  <a:tcPr marL="18287" marR="18287" marT="14629" marB="14629" anchor="ctr"/>
                </a:tc>
                <a:extLst>
                  <a:ext uri="{0D108BD9-81ED-4DB2-BD59-A6C34878D82A}">
                    <a16:rowId xmlns:a16="http://schemas.microsoft.com/office/drawing/2014/main" val="3322620347"/>
                  </a:ext>
                </a:extLst>
              </a:tr>
              <a:tr h="111184">
                <a:tc>
                  <a:txBody>
                    <a:bodyPr/>
                    <a:lstStyle/>
                    <a:p>
                      <a:pPr algn="ctr"/>
                      <a:r>
                        <a:rPr lang="en-US" sz="900">
                          <a:effectLst/>
                        </a:rPr>
                        <a:t>1</a:t>
                      </a:r>
                      <a:endParaRPr lang="en-US" sz="900" b="0">
                        <a:solidFill>
                          <a:schemeClr val="bg2"/>
                        </a:solidFill>
                        <a:effectLst/>
                      </a:endParaRPr>
                    </a:p>
                  </a:txBody>
                  <a:tcPr marL="18287" marR="18287" marT="14629" marB="14629" anchor="ctr"/>
                </a:tc>
                <a:tc>
                  <a:txBody>
                    <a:bodyPr/>
                    <a:lstStyle/>
                    <a:p>
                      <a:pPr algn="r"/>
                      <a:r>
                        <a:rPr lang="en-US" sz="900" dirty="0">
                          <a:effectLst/>
                        </a:rPr>
                        <a:t>1</a:t>
                      </a:r>
                      <a:endParaRPr lang="en-US" sz="900" dirty="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1115133300"/>
                  </a:ext>
                </a:extLst>
              </a:tr>
              <a:tr h="111184">
                <a:tc>
                  <a:txBody>
                    <a:bodyPr/>
                    <a:lstStyle/>
                    <a:p>
                      <a:pPr algn="ctr"/>
                      <a:r>
                        <a:rPr lang="en-US" sz="900" dirty="0">
                          <a:effectLst/>
                        </a:rPr>
                        <a:t>2</a:t>
                      </a:r>
                      <a:endParaRPr lang="en-US" sz="900" b="0" dirty="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327667287"/>
                  </a:ext>
                </a:extLst>
              </a:tr>
              <a:tr h="111184">
                <a:tc>
                  <a:txBody>
                    <a:bodyPr/>
                    <a:lstStyle/>
                    <a:p>
                      <a:pPr algn="ctr"/>
                      <a:r>
                        <a:rPr lang="en-US" sz="900">
                          <a:effectLst/>
                        </a:rPr>
                        <a:t>3</a:t>
                      </a:r>
                      <a:endParaRPr lang="en-US" sz="900" b="0">
                        <a:solidFill>
                          <a:schemeClr val="bg2"/>
                        </a:solidFill>
                        <a:effectLst/>
                      </a:endParaRPr>
                    </a:p>
                  </a:txBody>
                  <a:tcPr marL="18287" marR="18287" marT="14629" marB="14629" anchor="ctr"/>
                </a:tc>
                <a:tc>
                  <a:txBody>
                    <a:bodyPr/>
                    <a:lstStyle/>
                    <a:p>
                      <a:pPr algn="r"/>
                      <a:r>
                        <a:rPr lang="en-US" sz="900" dirty="0">
                          <a:effectLst/>
                        </a:rPr>
                        <a:t>100</a:t>
                      </a:r>
                      <a:endParaRPr lang="en-US" sz="900" dirty="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731866302"/>
                  </a:ext>
                </a:extLst>
              </a:tr>
              <a:tr h="111184">
                <a:tc>
                  <a:txBody>
                    <a:bodyPr/>
                    <a:lstStyle/>
                    <a:p>
                      <a:pPr algn="ctr"/>
                      <a:r>
                        <a:rPr lang="en-US" sz="900" dirty="0">
                          <a:effectLst/>
                        </a:rPr>
                        <a:t>4</a:t>
                      </a:r>
                      <a:endParaRPr lang="en-US" sz="900" b="0" dirty="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401700371"/>
                  </a:ext>
                </a:extLst>
              </a:tr>
              <a:tr h="111184">
                <a:tc>
                  <a:txBody>
                    <a:bodyPr/>
                    <a:lstStyle/>
                    <a:p>
                      <a:pPr algn="ctr"/>
                      <a:r>
                        <a:rPr lang="en-US" sz="900">
                          <a:effectLst/>
                        </a:rPr>
                        <a:t>5</a:t>
                      </a:r>
                      <a:endParaRPr lang="en-US" sz="900" b="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dirty="0">
                          <a:effectLst/>
                        </a:rPr>
                        <a:t>10</a:t>
                      </a:r>
                      <a:endParaRPr lang="en-US" sz="900" dirty="0">
                        <a:solidFill>
                          <a:schemeClr val="bg2"/>
                        </a:solidFill>
                        <a:effectLst/>
                      </a:endParaRPr>
                    </a:p>
                  </a:txBody>
                  <a:tcPr marL="18287" marR="18287" marT="14629" marB="14629" anchor="ctr"/>
                </a:tc>
                <a:extLst>
                  <a:ext uri="{0D108BD9-81ED-4DB2-BD59-A6C34878D82A}">
                    <a16:rowId xmlns:a16="http://schemas.microsoft.com/office/drawing/2014/main" val="56781105"/>
                  </a:ext>
                </a:extLst>
              </a:tr>
              <a:tr h="111184">
                <a:tc>
                  <a:txBody>
                    <a:bodyPr/>
                    <a:lstStyle/>
                    <a:p>
                      <a:pPr algn="ctr"/>
                      <a:r>
                        <a:rPr lang="en-US" sz="900" dirty="0">
                          <a:effectLst/>
                        </a:rPr>
                        <a:t>6</a:t>
                      </a:r>
                      <a:endParaRPr lang="en-US" sz="900" b="0" dirty="0">
                        <a:solidFill>
                          <a:schemeClr val="bg2"/>
                        </a:solidFill>
                        <a:effectLst/>
                      </a:endParaRPr>
                    </a:p>
                  </a:txBody>
                  <a:tcPr marL="18287" marR="18287" marT="14629" marB="14629" anchor="ctr"/>
                </a:tc>
                <a:tc>
                  <a:txBody>
                    <a:bodyPr/>
                    <a:lstStyle/>
                    <a:p>
                      <a:pPr algn="r"/>
                      <a:r>
                        <a:rPr lang="en-US" sz="900">
                          <a:effectLst/>
                        </a:rPr>
                        <a:t>100</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643428789"/>
                  </a:ext>
                </a:extLst>
              </a:tr>
              <a:tr h="111184">
                <a:tc>
                  <a:txBody>
                    <a:bodyPr/>
                    <a:lstStyle/>
                    <a:p>
                      <a:pPr algn="ctr"/>
                      <a:r>
                        <a:rPr lang="en-US" sz="900">
                          <a:effectLst/>
                        </a:rPr>
                        <a:t>7</a:t>
                      </a:r>
                      <a:endParaRPr lang="en-US" sz="900" b="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3083474088"/>
                  </a:ext>
                </a:extLst>
              </a:tr>
              <a:tr h="111184">
                <a:tc>
                  <a:txBody>
                    <a:bodyPr/>
                    <a:lstStyle/>
                    <a:p>
                      <a:pPr algn="ctr"/>
                      <a:r>
                        <a:rPr lang="en-US" sz="900">
                          <a:effectLst/>
                        </a:rPr>
                        <a:t>8</a:t>
                      </a:r>
                      <a:endParaRPr lang="en-US" sz="900" b="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3748021072"/>
                  </a:ext>
                </a:extLst>
              </a:tr>
              <a:tr h="111184">
                <a:tc>
                  <a:txBody>
                    <a:bodyPr/>
                    <a:lstStyle/>
                    <a:p>
                      <a:pPr algn="ctr"/>
                      <a:r>
                        <a:rPr lang="en-US" sz="900">
                          <a:effectLst/>
                        </a:rPr>
                        <a:t>9</a:t>
                      </a:r>
                      <a:endParaRPr lang="en-US" sz="900" b="0">
                        <a:solidFill>
                          <a:schemeClr val="bg2"/>
                        </a:solidFill>
                        <a:effectLst/>
                      </a:endParaRPr>
                    </a:p>
                  </a:txBody>
                  <a:tcPr marL="18287" marR="18287" marT="14629" marB="14629" anchor="ctr"/>
                </a:tc>
                <a:tc>
                  <a:txBody>
                    <a:bodyPr/>
                    <a:lstStyle/>
                    <a:p>
                      <a:pPr algn="r"/>
                      <a:r>
                        <a:rPr lang="en-US" sz="900" dirty="0">
                          <a:effectLst/>
                        </a:rPr>
                        <a:t>100</a:t>
                      </a:r>
                      <a:endParaRPr lang="en-US" sz="900" dirty="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019051209"/>
                  </a:ext>
                </a:extLst>
              </a:tr>
              <a:tr h="111184">
                <a:tc>
                  <a:txBody>
                    <a:bodyPr/>
                    <a:lstStyle/>
                    <a:p>
                      <a:pPr algn="ctr"/>
                      <a:r>
                        <a:rPr lang="en-US" sz="900">
                          <a:effectLst/>
                        </a:rPr>
                        <a:t>10</a:t>
                      </a:r>
                      <a:endParaRPr lang="en-US" sz="900" b="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1253748058"/>
                  </a:ext>
                </a:extLst>
              </a:tr>
              <a:tr h="111184">
                <a:tc>
                  <a:txBody>
                    <a:bodyPr/>
                    <a:lstStyle/>
                    <a:p>
                      <a:pPr algn="ctr"/>
                      <a:r>
                        <a:rPr lang="en-US" sz="900">
                          <a:effectLst/>
                        </a:rPr>
                        <a:t>11</a:t>
                      </a:r>
                      <a:endParaRPr lang="en-US" sz="900" b="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3328779079"/>
                  </a:ext>
                </a:extLst>
              </a:tr>
              <a:tr h="111184">
                <a:tc>
                  <a:txBody>
                    <a:bodyPr/>
                    <a:lstStyle/>
                    <a:p>
                      <a:pPr algn="ctr"/>
                      <a:r>
                        <a:rPr lang="en-US" sz="900">
                          <a:effectLst/>
                        </a:rPr>
                        <a:t>12</a:t>
                      </a:r>
                      <a:endParaRPr lang="en-US" sz="900" b="0">
                        <a:solidFill>
                          <a:schemeClr val="bg2"/>
                        </a:solidFill>
                        <a:effectLst/>
                      </a:endParaRPr>
                    </a:p>
                  </a:txBody>
                  <a:tcPr marL="18287" marR="18287" marT="14629" marB="14629" anchor="ctr"/>
                </a:tc>
                <a:tc>
                  <a:txBody>
                    <a:bodyPr/>
                    <a:lstStyle/>
                    <a:p>
                      <a:pPr algn="r"/>
                      <a:r>
                        <a:rPr lang="en-US" sz="900" dirty="0">
                          <a:effectLst/>
                        </a:rPr>
                        <a:t>100</a:t>
                      </a:r>
                      <a:endParaRPr lang="en-US" sz="900" dirty="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567876829"/>
                  </a:ext>
                </a:extLst>
              </a:tr>
              <a:tr h="111184">
                <a:tc>
                  <a:txBody>
                    <a:bodyPr/>
                    <a:lstStyle/>
                    <a:p>
                      <a:pPr algn="ctr"/>
                      <a:r>
                        <a:rPr lang="en-US" sz="900">
                          <a:effectLst/>
                        </a:rPr>
                        <a:t>13</a:t>
                      </a:r>
                      <a:endParaRPr lang="en-US" sz="900" b="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1753611277"/>
                  </a:ext>
                </a:extLst>
              </a:tr>
              <a:tr h="111184">
                <a:tc>
                  <a:txBody>
                    <a:bodyPr/>
                    <a:lstStyle/>
                    <a:p>
                      <a:pPr algn="ctr"/>
                      <a:r>
                        <a:rPr lang="en-US" sz="900">
                          <a:effectLst/>
                        </a:rPr>
                        <a:t>14</a:t>
                      </a:r>
                      <a:endParaRPr lang="en-US" sz="900" b="0">
                        <a:solidFill>
                          <a:schemeClr val="bg2"/>
                        </a:solidFill>
                        <a:effectLst/>
                      </a:endParaRPr>
                    </a:p>
                  </a:txBody>
                  <a:tcPr marL="18287" marR="18287" marT="14629" marB="14629" anchor="ctr"/>
                </a:tc>
                <a:tc>
                  <a:txBody>
                    <a:bodyPr/>
                    <a:lstStyle/>
                    <a:p>
                      <a:pPr algn="r"/>
                      <a:r>
                        <a:rPr lang="en-US" sz="900" dirty="0">
                          <a:effectLst/>
                        </a:rPr>
                        <a:t>10</a:t>
                      </a:r>
                      <a:endParaRPr lang="en-US" sz="900" dirty="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3102941239"/>
                  </a:ext>
                </a:extLst>
              </a:tr>
              <a:tr h="111184">
                <a:tc>
                  <a:txBody>
                    <a:bodyPr/>
                    <a:lstStyle/>
                    <a:p>
                      <a:pPr algn="ctr"/>
                      <a:r>
                        <a:rPr lang="en-US" sz="900">
                          <a:effectLst/>
                        </a:rPr>
                        <a:t>15</a:t>
                      </a:r>
                      <a:endParaRPr lang="en-US" sz="900" b="0">
                        <a:solidFill>
                          <a:schemeClr val="bg2"/>
                        </a:solidFill>
                        <a:effectLst/>
                      </a:endParaRPr>
                    </a:p>
                  </a:txBody>
                  <a:tcPr marL="18287" marR="18287" marT="14629" marB="14629" anchor="ctr"/>
                </a:tc>
                <a:tc>
                  <a:txBody>
                    <a:bodyPr/>
                    <a:lstStyle/>
                    <a:p>
                      <a:pPr algn="r"/>
                      <a:r>
                        <a:rPr lang="en-US" sz="900">
                          <a:effectLst/>
                        </a:rPr>
                        <a:t>100</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4174152305"/>
                  </a:ext>
                </a:extLst>
              </a:tr>
              <a:tr h="111184">
                <a:tc>
                  <a:txBody>
                    <a:bodyPr/>
                    <a:lstStyle/>
                    <a:p>
                      <a:pPr algn="ctr"/>
                      <a:r>
                        <a:rPr lang="en-US" sz="900">
                          <a:effectLst/>
                        </a:rPr>
                        <a:t>16</a:t>
                      </a:r>
                      <a:endParaRPr lang="en-US" sz="900" b="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788424284"/>
                  </a:ext>
                </a:extLst>
              </a:tr>
              <a:tr h="111184">
                <a:tc>
                  <a:txBody>
                    <a:bodyPr/>
                    <a:lstStyle/>
                    <a:p>
                      <a:pPr algn="ctr"/>
                      <a:r>
                        <a:rPr lang="en-US" sz="900">
                          <a:effectLst/>
                        </a:rPr>
                        <a:t>17</a:t>
                      </a:r>
                      <a:endParaRPr lang="en-US" sz="900" b="0">
                        <a:solidFill>
                          <a:schemeClr val="bg2"/>
                        </a:solidFill>
                        <a:effectLst/>
                      </a:endParaRPr>
                    </a:p>
                  </a:txBody>
                  <a:tcPr marL="18287" marR="18287" marT="14629" marB="14629" anchor="ctr"/>
                </a:tc>
                <a:tc>
                  <a:txBody>
                    <a:bodyPr/>
                    <a:lstStyle/>
                    <a:p>
                      <a:pPr algn="r"/>
                      <a:r>
                        <a:rPr lang="en-US" sz="900" dirty="0">
                          <a:effectLst/>
                        </a:rPr>
                        <a:t>10</a:t>
                      </a:r>
                      <a:endParaRPr lang="en-US" sz="900" dirty="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1596703848"/>
                  </a:ext>
                </a:extLst>
              </a:tr>
              <a:tr h="111184">
                <a:tc>
                  <a:txBody>
                    <a:bodyPr/>
                    <a:lstStyle/>
                    <a:p>
                      <a:pPr algn="ctr"/>
                      <a:r>
                        <a:rPr lang="en-US" sz="900">
                          <a:effectLst/>
                        </a:rPr>
                        <a:t>18</a:t>
                      </a:r>
                      <a:endParaRPr lang="en-US" sz="900" b="0">
                        <a:solidFill>
                          <a:schemeClr val="bg2"/>
                        </a:solidFill>
                        <a:effectLst/>
                      </a:endParaRPr>
                    </a:p>
                  </a:txBody>
                  <a:tcPr marL="18287" marR="18287" marT="14629" marB="14629" anchor="ctr"/>
                </a:tc>
                <a:tc>
                  <a:txBody>
                    <a:bodyPr/>
                    <a:lstStyle/>
                    <a:p>
                      <a:pPr algn="r"/>
                      <a:r>
                        <a:rPr lang="en-US" sz="900" dirty="0">
                          <a:effectLst/>
                        </a:rPr>
                        <a:t>100</a:t>
                      </a:r>
                      <a:endParaRPr lang="en-US" sz="900" dirty="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4002751555"/>
                  </a:ext>
                </a:extLst>
              </a:tr>
              <a:tr h="111184">
                <a:tc>
                  <a:txBody>
                    <a:bodyPr/>
                    <a:lstStyle/>
                    <a:p>
                      <a:pPr algn="ctr"/>
                      <a:r>
                        <a:rPr lang="en-US" sz="900">
                          <a:effectLst/>
                        </a:rPr>
                        <a:t>19</a:t>
                      </a:r>
                      <a:endParaRPr lang="en-US" sz="900" b="0">
                        <a:solidFill>
                          <a:schemeClr val="bg2"/>
                        </a:solidFill>
                        <a:effectLst/>
                      </a:endParaRPr>
                    </a:p>
                  </a:txBody>
                  <a:tcPr marL="18287" marR="18287" marT="14629" marB="14629" anchor="ctr"/>
                </a:tc>
                <a:tc>
                  <a:txBody>
                    <a:bodyPr/>
                    <a:lstStyle/>
                    <a:p>
                      <a:pPr algn="r"/>
                      <a:r>
                        <a:rPr lang="en-US" sz="900" dirty="0">
                          <a:effectLst/>
                        </a:rPr>
                        <a:t>1</a:t>
                      </a:r>
                      <a:endParaRPr lang="en-US" sz="900" dirty="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941962871"/>
                  </a:ext>
                </a:extLst>
              </a:tr>
              <a:tr h="111184">
                <a:tc>
                  <a:txBody>
                    <a:bodyPr/>
                    <a:lstStyle/>
                    <a:p>
                      <a:pPr algn="ctr"/>
                      <a:r>
                        <a:rPr lang="en-US" sz="900">
                          <a:effectLst/>
                        </a:rPr>
                        <a:t>20</a:t>
                      </a:r>
                      <a:endParaRPr lang="en-US" sz="900" b="0">
                        <a:solidFill>
                          <a:schemeClr val="bg2"/>
                        </a:solidFill>
                        <a:effectLst/>
                      </a:endParaRPr>
                    </a:p>
                  </a:txBody>
                  <a:tcPr marL="18287" marR="18287" marT="14629" marB="14629" anchor="ctr"/>
                </a:tc>
                <a:tc>
                  <a:txBody>
                    <a:bodyPr/>
                    <a:lstStyle/>
                    <a:p>
                      <a:pPr algn="r"/>
                      <a:r>
                        <a:rPr lang="en-US" sz="900" dirty="0">
                          <a:effectLst/>
                        </a:rPr>
                        <a:t>10</a:t>
                      </a:r>
                      <a:endParaRPr lang="en-US" sz="900" dirty="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417108037"/>
                  </a:ext>
                </a:extLst>
              </a:tr>
              <a:tr h="111184">
                <a:tc>
                  <a:txBody>
                    <a:bodyPr/>
                    <a:lstStyle/>
                    <a:p>
                      <a:pPr algn="ctr"/>
                      <a:r>
                        <a:rPr lang="en-US" sz="900" dirty="0">
                          <a:effectLst/>
                        </a:rPr>
                        <a:t>21</a:t>
                      </a:r>
                      <a:endParaRPr lang="en-US" sz="900" b="0" dirty="0">
                        <a:solidFill>
                          <a:schemeClr val="bg2"/>
                        </a:solidFill>
                        <a:effectLst/>
                      </a:endParaRPr>
                    </a:p>
                  </a:txBody>
                  <a:tcPr marL="18287" marR="18287" marT="14629" marB="14629" anchor="ctr"/>
                </a:tc>
                <a:tc>
                  <a:txBody>
                    <a:bodyPr/>
                    <a:lstStyle/>
                    <a:p>
                      <a:pPr algn="r"/>
                      <a:r>
                        <a:rPr lang="en-US" sz="900">
                          <a:effectLst/>
                        </a:rPr>
                        <a:t>100</a:t>
                      </a:r>
                      <a:endParaRPr lang="en-US" sz="90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162900846"/>
                  </a:ext>
                </a:extLst>
              </a:tr>
              <a:tr h="111184">
                <a:tc>
                  <a:txBody>
                    <a:bodyPr/>
                    <a:lstStyle/>
                    <a:p>
                      <a:pPr algn="ctr"/>
                      <a:r>
                        <a:rPr lang="en-US" sz="900">
                          <a:effectLst/>
                        </a:rPr>
                        <a:t>22</a:t>
                      </a:r>
                      <a:endParaRPr lang="en-US" sz="900" b="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532438720"/>
                  </a:ext>
                </a:extLst>
              </a:tr>
              <a:tr h="111184">
                <a:tc>
                  <a:txBody>
                    <a:bodyPr/>
                    <a:lstStyle/>
                    <a:p>
                      <a:pPr algn="ctr"/>
                      <a:r>
                        <a:rPr lang="en-US" sz="900" dirty="0">
                          <a:effectLst/>
                        </a:rPr>
                        <a:t>23</a:t>
                      </a:r>
                      <a:endParaRPr lang="en-US" sz="900" b="0" dirty="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609174539"/>
                  </a:ext>
                </a:extLst>
              </a:tr>
              <a:tr h="111184">
                <a:tc>
                  <a:txBody>
                    <a:bodyPr/>
                    <a:lstStyle/>
                    <a:p>
                      <a:pPr algn="ctr"/>
                      <a:r>
                        <a:rPr lang="en-US" sz="900" dirty="0">
                          <a:effectLst/>
                        </a:rPr>
                        <a:t>24</a:t>
                      </a:r>
                      <a:endParaRPr lang="en-US" sz="900" b="0" dirty="0">
                        <a:solidFill>
                          <a:schemeClr val="bg2"/>
                        </a:solidFill>
                        <a:effectLst/>
                      </a:endParaRPr>
                    </a:p>
                  </a:txBody>
                  <a:tcPr marL="18287" marR="18287" marT="14629" marB="14629" anchor="ctr"/>
                </a:tc>
                <a:tc>
                  <a:txBody>
                    <a:bodyPr/>
                    <a:lstStyle/>
                    <a:p>
                      <a:pPr algn="r"/>
                      <a:r>
                        <a:rPr lang="en-US" sz="900">
                          <a:effectLst/>
                        </a:rPr>
                        <a:t>100</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1772893045"/>
                  </a:ext>
                </a:extLst>
              </a:tr>
              <a:tr h="111184">
                <a:tc>
                  <a:txBody>
                    <a:bodyPr/>
                    <a:lstStyle/>
                    <a:p>
                      <a:pPr algn="ctr"/>
                      <a:r>
                        <a:rPr lang="en-US" sz="900" dirty="0">
                          <a:effectLst/>
                        </a:rPr>
                        <a:t>25</a:t>
                      </a:r>
                      <a:endParaRPr lang="en-US" sz="900" b="0" dirty="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3197986557"/>
                  </a:ext>
                </a:extLst>
              </a:tr>
              <a:tr h="111184">
                <a:tc>
                  <a:txBody>
                    <a:bodyPr/>
                    <a:lstStyle/>
                    <a:p>
                      <a:pPr algn="ctr"/>
                      <a:r>
                        <a:rPr lang="en-US" sz="900" dirty="0">
                          <a:effectLst/>
                        </a:rPr>
                        <a:t>26</a:t>
                      </a:r>
                      <a:endParaRPr lang="en-US" sz="900" b="0" dirty="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933385646"/>
                  </a:ext>
                </a:extLst>
              </a:tr>
              <a:tr h="111184">
                <a:tc>
                  <a:txBody>
                    <a:bodyPr/>
                    <a:lstStyle/>
                    <a:p>
                      <a:pPr algn="ctr"/>
                      <a:r>
                        <a:rPr lang="en-US" sz="900" dirty="0">
                          <a:effectLst/>
                        </a:rPr>
                        <a:t>27</a:t>
                      </a:r>
                      <a:endParaRPr lang="en-US" sz="900" b="0" dirty="0">
                        <a:solidFill>
                          <a:schemeClr val="bg2"/>
                        </a:solidFill>
                        <a:effectLst/>
                      </a:endParaRPr>
                    </a:p>
                  </a:txBody>
                  <a:tcPr marL="18287" marR="18287" marT="14629" marB="14629" anchor="ctr"/>
                </a:tc>
                <a:tc>
                  <a:txBody>
                    <a:bodyPr/>
                    <a:lstStyle/>
                    <a:p>
                      <a:pPr algn="r"/>
                      <a:r>
                        <a:rPr lang="en-US" sz="900">
                          <a:effectLst/>
                        </a:rPr>
                        <a:t>100</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dirty="0">
                          <a:effectLst/>
                        </a:rPr>
                        <a:t>12</a:t>
                      </a:r>
                      <a:endParaRPr lang="en-US" sz="900" dirty="0">
                        <a:solidFill>
                          <a:schemeClr val="bg2"/>
                        </a:solidFill>
                        <a:effectLst/>
                      </a:endParaRPr>
                    </a:p>
                  </a:txBody>
                  <a:tcPr marL="18287" marR="18287" marT="14629" marB="14629" anchor="ctr"/>
                </a:tc>
                <a:extLst>
                  <a:ext uri="{0D108BD9-81ED-4DB2-BD59-A6C34878D82A}">
                    <a16:rowId xmlns:a16="http://schemas.microsoft.com/office/drawing/2014/main" val="1352913431"/>
                  </a:ext>
                </a:extLst>
              </a:tr>
            </a:tbl>
          </a:graphicData>
        </a:graphic>
      </p:graphicFrame>
      <p:sp>
        <p:nvSpPr>
          <p:cNvPr id="7" name="TextBox 6">
            <a:extLst>
              <a:ext uri="{FF2B5EF4-FFF2-40B4-BE49-F238E27FC236}">
                <a16:creationId xmlns:a16="http://schemas.microsoft.com/office/drawing/2014/main" id="{4E9C5286-F24B-42B1-A534-CE11DCF314D4}"/>
              </a:ext>
            </a:extLst>
          </p:cNvPr>
          <p:cNvSpPr txBox="1"/>
          <p:nvPr/>
        </p:nvSpPr>
        <p:spPr>
          <a:xfrm>
            <a:off x="6608983" y="-31750"/>
            <a:ext cx="1234633" cy="276999"/>
          </a:xfrm>
          <a:prstGeom prst="rect">
            <a:avLst/>
          </a:prstGeom>
          <a:noFill/>
        </p:spPr>
        <p:txBody>
          <a:bodyPr wrap="none" rtlCol="0">
            <a:spAutoFit/>
          </a:bodyPr>
          <a:lstStyle/>
          <a:p>
            <a:r>
              <a:rPr lang="en-US" sz="1200" u="sng" dirty="0"/>
              <a:t>Parameter Grid</a:t>
            </a:r>
          </a:p>
        </p:txBody>
      </p:sp>
      <p:sp>
        <p:nvSpPr>
          <p:cNvPr id="8" name="Rectangle 7">
            <a:extLst>
              <a:ext uri="{FF2B5EF4-FFF2-40B4-BE49-F238E27FC236}">
                <a16:creationId xmlns:a16="http://schemas.microsoft.com/office/drawing/2014/main" id="{5623D487-E973-484F-8274-6937F5F2505F}"/>
              </a:ext>
            </a:extLst>
          </p:cNvPr>
          <p:cNvSpPr/>
          <p:nvPr/>
        </p:nvSpPr>
        <p:spPr>
          <a:xfrm>
            <a:off x="2815804" y="3839773"/>
            <a:ext cx="3124502" cy="1061829"/>
          </a:xfrm>
          <a:prstGeom prst="rect">
            <a:avLst/>
          </a:prstGeom>
        </p:spPr>
        <p:txBody>
          <a:bodyPr wrap="square">
            <a:spAutoFit/>
          </a:bodyPr>
          <a:lstStyle/>
          <a:p>
            <a:r>
              <a:rPr lang="en-US" sz="1050" dirty="0">
                <a:latin typeface="Consolas" panose="020B0609020204030204" pitchFamily="49" charset="0"/>
              </a:rPr>
              <a:t>## in R</a:t>
            </a:r>
          </a:p>
          <a:p>
            <a:r>
              <a:rPr lang="en-US" sz="1050" dirty="0">
                <a:latin typeface="Consolas" panose="020B0609020204030204" pitchFamily="49" charset="0"/>
              </a:rPr>
              <a:t>alpha &lt;- c(1, 10, 100)</a:t>
            </a:r>
          </a:p>
          <a:p>
            <a:r>
              <a:rPr lang="en-US" sz="1050" dirty="0">
                <a:latin typeface="Consolas" panose="020B0609020204030204" pitchFamily="49" charset="0"/>
              </a:rPr>
              <a:t>beta &lt;- c(0.01, 0.05, 0.1)</a:t>
            </a:r>
          </a:p>
          <a:p>
            <a:r>
              <a:rPr lang="en-US" sz="1050" dirty="0">
                <a:latin typeface="Consolas" panose="020B0609020204030204" pitchFamily="49" charset="0"/>
              </a:rPr>
              <a:t>gamma &lt;- c(10, 11, 12)</a:t>
            </a:r>
          </a:p>
          <a:p>
            <a:endParaRPr lang="en-US" sz="1050" dirty="0">
              <a:latin typeface="Consolas" panose="020B0609020204030204" pitchFamily="49" charset="0"/>
            </a:endParaRPr>
          </a:p>
          <a:p>
            <a:r>
              <a:rPr lang="en-US" sz="1050" dirty="0">
                <a:latin typeface="Consolas" panose="020B0609020204030204" pitchFamily="49" charset="0"/>
              </a:rPr>
              <a:t>grid &lt;- </a:t>
            </a:r>
            <a:r>
              <a:rPr lang="en-US" sz="1050" dirty="0" err="1">
                <a:latin typeface="Consolas" panose="020B0609020204030204" pitchFamily="49" charset="0"/>
              </a:rPr>
              <a:t>expand.grid</a:t>
            </a:r>
            <a:r>
              <a:rPr lang="en-US" sz="1050" dirty="0">
                <a:latin typeface="Consolas" panose="020B0609020204030204" pitchFamily="49" charset="0"/>
              </a:rPr>
              <a:t>(alpha, beta, gamma)</a:t>
            </a:r>
          </a:p>
        </p:txBody>
      </p:sp>
    </p:spTree>
    <p:extLst>
      <p:ext uri="{BB962C8B-B14F-4D97-AF65-F5344CB8AC3E}">
        <p14:creationId xmlns:p14="http://schemas.microsoft.com/office/powerpoint/2010/main" val="39892706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9F2AF-573A-4783-99B7-936657049B8A}"/>
              </a:ext>
            </a:extLst>
          </p:cNvPr>
          <p:cNvSpPr>
            <a:spLocks noGrp="1"/>
          </p:cNvSpPr>
          <p:nvPr>
            <p:ph type="title"/>
          </p:nvPr>
        </p:nvSpPr>
        <p:spPr>
          <a:xfrm>
            <a:off x="319500" y="490496"/>
            <a:ext cx="2808000" cy="766804"/>
          </a:xfrm>
        </p:spPr>
        <p:txBody>
          <a:bodyPr/>
          <a:lstStyle/>
          <a:p>
            <a:r>
              <a:rPr lang="en-US" dirty="0"/>
              <a:t>Regularization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9FA4B09-BE53-4F40-9C7E-2C375A41658E}"/>
                  </a:ext>
                </a:extLst>
              </p:cNvPr>
              <p:cNvSpPr>
                <a:spLocks noGrp="1"/>
              </p:cNvSpPr>
              <p:nvPr>
                <p:ph type="body" idx="1"/>
              </p:nvPr>
            </p:nvSpPr>
            <p:spPr>
              <a:xfrm>
                <a:off x="319500" y="1301750"/>
                <a:ext cx="2808000" cy="3351254"/>
              </a:xfrm>
            </p:spPr>
            <p:txBody>
              <a:bodyPr/>
              <a:lstStyle/>
              <a:p>
                <a:r>
                  <a:rPr lang="en-US" dirty="0"/>
                  <a:t>Adding in information to prevent overfitting of the model to training data.</a:t>
                </a:r>
              </a:p>
              <a:p>
                <a:r>
                  <a:rPr lang="en-US" dirty="0"/>
                  <a:t>Usually denoted by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or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𝑘</m:t>
                        </m:r>
                      </m:sub>
                    </m:sSub>
                  </m:oMath>
                </a14:m>
                <a:endParaRPr lang="en-US" dirty="0"/>
              </a:p>
              <a:p>
                <a:r>
                  <a:rPr lang="en-US" dirty="0"/>
                  <a:t>In combination, can be referred to as an Elastic Net</a:t>
                </a:r>
              </a:p>
            </p:txBody>
          </p:sp>
        </mc:Choice>
        <mc:Fallback xmlns="">
          <p:sp>
            <p:nvSpPr>
              <p:cNvPr id="3" name="Text Placeholder 2">
                <a:extLst>
                  <a:ext uri="{FF2B5EF4-FFF2-40B4-BE49-F238E27FC236}">
                    <a16:creationId xmlns:a16="http://schemas.microsoft.com/office/drawing/2014/main" id="{C9FA4B09-BE53-4F40-9C7E-2C375A41658E}"/>
                  </a:ext>
                </a:extLst>
              </p:cNvPr>
              <p:cNvSpPr>
                <a:spLocks noGrp="1" noRot="1" noChangeAspect="1" noMove="1" noResize="1" noEditPoints="1" noAdjustHandles="1" noChangeArrowheads="1" noChangeShapeType="1" noTextEdit="1"/>
              </p:cNvSpPr>
              <p:nvPr>
                <p:ph type="body" idx="1"/>
              </p:nvPr>
            </p:nvSpPr>
            <p:spPr>
              <a:xfrm>
                <a:off x="319500" y="1301750"/>
                <a:ext cx="2808000" cy="3351254"/>
              </a:xfrm>
              <a:blipFill>
                <a:blip r:embed="rId2"/>
                <a:stretch>
                  <a:fillRect/>
                </a:stretch>
              </a:blipFill>
            </p:spPr>
            <p:txBody>
              <a:bodyPr/>
              <a:lstStyle/>
              <a:p>
                <a:r>
                  <a:rPr lang="en-US">
                    <a:noFill/>
                  </a:rPr>
                  <a:t> </a:t>
                </a:r>
              </a:p>
            </p:txBody>
          </p:sp>
        </mc:Fallback>
      </mc:AlternateContent>
      <p:pic>
        <p:nvPicPr>
          <p:cNvPr id="4098" name="Picture 2" descr="https://upload.wikimedia.org/wikipedia/commons/thumb/0/02/Regularization.svg/1024px-Regularization.svg.png">
            <a:extLst>
              <a:ext uri="{FF2B5EF4-FFF2-40B4-BE49-F238E27FC236}">
                <a16:creationId xmlns:a16="http://schemas.microsoft.com/office/drawing/2014/main" id="{2FCE7D68-58AB-47F5-9D57-52A68C4873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548" y="2670188"/>
            <a:ext cx="2265362" cy="21812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BCA39E4-4C4F-4712-BE4D-41E5BA3AAA71}"/>
              </a:ext>
            </a:extLst>
          </p:cNvPr>
          <p:cNvSpPr/>
          <p:nvPr/>
        </p:nvSpPr>
        <p:spPr>
          <a:xfrm>
            <a:off x="-41800" y="4798308"/>
            <a:ext cx="1765300" cy="369332"/>
          </a:xfrm>
          <a:prstGeom prst="rect">
            <a:avLst/>
          </a:prstGeom>
        </p:spPr>
        <p:txBody>
          <a:bodyPr wrap="square">
            <a:spAutoFit/>
          </a:bodyPr>
          <a:lstStyle/>
          <a:p>
            <a:r>
              <a:rPr lang="en-US" sz="900" dirty="0">
                <a:hlinkClick r:id="rId4"/>
              </a:rPr>
              <a:t>https://commons.wikimedia.org/wiki/File:Regularization.svg</a:t>
            </a:r>
            <a:endParaRPr lang="en-US" sz="900" dirty="0"/>
          </a:p>
        </p:txBody>
      </p:sp>
      <p:sp>
        <p:nvSpPr>
          <p:cNvPr id="5" name="TextBox 4">
            <a:extLst>
              <a:ext uri="{FF2B5EF4-FFF2-40B4-BE49-F238E27FC236}">
                <a16:creationId xmlns:a16="http://schemas.microsoft.com/office/drawing/2014/main" id="{292F74D5-1E11-4196-952F-AC74B026251F}"/>
              </a:ext>
            </a:extLst>
          </p:cNvPr>
          <p:cNvSpPr txBox="1"/>
          <p:nvPr/>
        </p:nvSpPr>
        <p:spPr>
          <a:xfrm>
            <a:off x="6800089" y="3838715"/>
            <a:ext cx="2343911" cy="1169551"/>
          </a:xfrm>
          <a:prstGeom prst="rect">
            <a:avLst/>
          </a:prstGeom>
          <a:noFill/>
        </p:spPr>
        <p:txBody>
          <a:bodyPr wrap="none" rtlCol="0">
            <a:spAutoFit/>
          </a:bodyPr>
          <a:lstStyle/>
          <a:p>
            <a:r>
              <a:rPr lang="en-US" dirty="0"/>
              <a:t>Other Papers:</a:t>
            </a:r>
          </a:p>
          <a:p>
            <a:pPr marL="285750" indent="-285750">
              <a:buFont typeface="Arial" panose="020B0604020202020204" pitchFamily="34" charset="0"/>
              <a:buChar char="•"/>
            </a:pPr>
            <a:r>
              <a:rPr lang="en-US" dirty="0">
                <a:hlinkClick r:id="rId5"/>
              </a:rPr>
              <a:t>Elastic Nets</a:t>
            </a:r>
            <a:endParaRPr lang="en-US" dirty="0"/>
          </a:p>
          <a:p>
            <a:pPr marL="285750" indent="-285750">
              <a:buFont typeface="Arial" panose="020B0604020202020204" pitchFamily="34" charset="0"/>
              <a:buChar char="•"/>
            </a:pPr>
            <a:r>
              <a:rPr lang="en-US" dirty="0">
                <a:hlinkClick r:id="rId6"/>
              </a:rPr>
              <a:t>LASSO</a:t>
            </a:r>
            <a:endParaRPr lang="en-US" dirty="0"/>
          </a:p>
          <a:p>
            <a:pPr marL="285750" indent="-285750">
              <a:buFont typeface="Arial" panose="020B0604020202020204" pitchFamily="34" charset="0"/>
              <a:buChar char="•"/>
            </a:pPr>
            <a:r>
              <a:rPr lang="en-US" dirty="0">
                <a:hlinkClick r:id="rId7"/>
              </a:rPr>
              <a:t>Ridge Regression</a:t>
            </a:r>
            <a:endParaRPr lang="en-US" dirty="0"/>
          </a:p>
          <a:p>
            <a:pPr marL="285750" indent="-285750">
              <a:buFont typeface="Arial" panose="020B0604020202020204" pitchFamily="34" charset="0"/>
              <a:buChar char="•"/>
            </a:pPr>
            <a:r>
              <a:rPr lang="en-US" dirty="0">
                <a:hlinkClick r:id="rId8"/>
              </a:rPr>
              <a:t>L</a:t>
            </a:r>
            <a:r>
              <a:rPr lang="en-US" baseline="-25000" dirty="0">
                <a:hlinkClick r:id="rId8"/>
              </a:rPr>
              <a:t>1</a:t>
            </a:r>
            <a:r>
              <a:rPr lang="en-US" dirty="0">
                <a:hlinkClick r:id="rId8"/>
              </a:rPr>
              <a:t> vs L</a:t>
            </a:r>
            <a:r>
              <a:rPr lang="en-US" baseline="-25000" dirty="0">
                <a:hlinkClick r:id="rId8"/>
              </a:rPr>
              <a:t>2</a:t>
            </a:r>
            <a:r>
              <a:rPr lang="en-US" dirty="0">
                <a:hlinkClick r:id="rId8"/>
              </a:rPr>
              <a:t> Regularization</a:t>
            </a: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FD4711B-A421-4151-A9C5-1D7BCD7DDCE4}"/>
                  </a:ext>
                </a:extLst>
              </p:cNvPr>
              <p:cNvSpPr txBox="1"/>
              <p:nvPr/>
            </p:nvSpPr>
            <p:spPr>
              <a:xfrm>
                <a:off x="3440954" y="300546"/>
                <a:ext cx="5284498" cy="2611805"/>
              </a:xfrm>
              <a:prstGeom prst="rect">
                <a:avLst/>
              </a:prstGeom>
              <a:noFill/>
            </p:spPr>
            <p:txBody>
              <a:bodyPr wrap="square" rtlCol="0">
                <a:spAutoFit/>
              </a:bodyPr>
              <a:lstStyle/>
              <a:p>
                <a:r>
                  <a:rPr lang="en-US" dirty="0"/>
                  <a:t>LASSO: Least Absolute Shrinkage and Selection Operator</a:t>
                </a:r>
              </a:p>
              <a:p>
                <a:pPr marL="285750" indent="-285750">
                  <a:buFont typeface="Arial" panose="020B0604020202020204" pitchFamily="34" charset="0"/>
                  <a:buChar char="•"/>
                </a:pPr>
                <a:r>
                  <a:rPr lang="en-US" dirty="0"/>
                  <a:t>Based on the L</a:t>
                </a:r>
                <a:r>
                  <a:rPr lang="en-US" baseline="-25000" dirty="0"/>
                  <a:t>1</a:t>
                </a:r>
                <a:r>
                  <a:rPr lang="en-US" dirty="0"/>
                  <a:t> distance (a.k.a. the taxicab metric)</a:t>
                </a:r>
              </a:p>
              <a:p>
                <a:pPr marL="285750" indent="-285750">
                  <a:buFont typeface="Arial" panose="020B0604020202020204" pitchFamily="34" charset="0"/>
                  <a:buChar char="•"/>
                </a:pPr>
                <a14:m>
                  <m:oMath xmlns:m="http://schemas.openxmlformats.org/officeDocument/2006/math">
                    <m:r>
                      <m:rPr>
                        <m:sty m:val="p"/>
                      </m:rPr>
                      <a:rPr lang="en-US">
                        <a:solidFill>
                          <a:schemeClr val="tx1"/>
                        </a:solidFill>
                        <a:latin typeface="Cambria Math" panose="02040503050406030204" pitchFamily="18" charset="0"/>
                        <a:ea typeface="Cambria Math" panose="02040503050406030204" pitchFamily="18" charset="0"/>
                      </a:rPr>
                      <m:t>SSError</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𝜆</m:t>
                    </m:r>
                    <m:r>
                      <a:rPr lang="en-US" i="1">
                        <a:solidFill>
                          <a:schemeClr val="tx1"/>
                        </a:solidFill>
                        <a:latin typeface="Cambria Math" panose="02040503050406030204" pitchFamily="18" charset="0"/>
                        <a:ea typeface="Cambria Math" panose="02040503050406030204" pitchFamily="18" charset="0"/>
                      </a:rPr>
                      <m:t> ×</m:t>
                    </m:r>
                    <m:d>
                      <m:dPr>
                        <m:begChr m:val="|"/>
                        <m:endChr m:val="|"/>
                        <m:ctrlPr>
                          <a:rPr lang="en-US" i="1">
                            <a:solidFill>
                              <a:schemeClr val="tx1"/>
                            </a:solidFill>
                            <a:latin typeface="Cambria Math" panose="02040503050406030204" pitchFamily="18" charset="0"/>
                            <a:ea typeface="Cambria Math" panose="02040503050406030204" pitchFamily="18" charset="0"/>
                          </a:rPr>
                        </m:ctrlPr>
                      </m:dPr>
                      <m:e>
                        <m:r>
                          <m:rPr>
                            <m:sty m:val="p"/>
                          </m:rPr>
                          <a:rPr lang="en-US">
                            <a:solidFill>
                              <a:schemeClr val="tx1"/>
                            </a:solidFill>
                            <a:latin typeface="Cambria Math" panose="02040503050406030204" pitchFamily="18" charset="0"/>
                            <a:ea typeface="Cambria Math" panose="02040503050406030204" pitchFamily="18" charset="0"/>
                          </a:rPr>
                          <m:t>slope</m:t>
                        </m:r>
                      </m:e>
                    </m:d>
                    <m:r>
                      <a:rPr lang="en-US" i="1">
                        <a:solidFill>
                          <a:schemeClr val="tx1"/>
                        </a:solidFill>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endParaRPr lang="en-US" dirty="0"/>
              </a:p>
              <a:p>
                <a:r>
                  <a:rPr lang="en-US" dirty="0"/>
                  <a:t>Ridge Regression (a.k.a. Weight Decay)</a:t>
                </a:r>
              </a:p>
              <a:p>
                <a:pPr marL="285750" indent="-285750">
                  <a:buFont typeface="Arial" panose="020B0604020202020204" pitchFamily="34" charset="0"/>
                  <a:buChar char="•"/>
                </a:pPr>
                <a:r>
                  <a:rPr lang="en-US" dirty="0"/>
                  <a:t>Most commonly used.</a:t>
                </a:r>
              </a:p>
              <a:p>
                <a:pPr marL="285750" indent="-285750">
                  <a:buFont typeface="Arial" panose="020B0604020202020204" pitchFamily="34" charset="0"/>
                  <a:buChar char="•"/>
                </a:pPr>
                <a:r>
                  <a:rPr lang="en-US" dirty="0"/>
                  <a:t>Based on L</a:t>
                </a:r>
                <a:r>
                  <a:rPr lang="en-US" baseline="-25000" dirty="0"/>
                  <a:t>2</a:t>
                </a:r>
                <a:r>
                  <a:rPr lang="en-US" dirty="0"/>
                  <a:t> distance (Euclidean distance)</a:t>
                </a:r>
              </a:p>
              <a:p>
                <a:pPr marL="285750" indent="-285750">
                  <a:buFont typeface="Arial" panose="020B0604020202020204" pitchFamily="34" charset="0"/>
                  <a:buChar char="•"/>
                </a:pP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0</m:t>
                                </m:r>
                              </m:sub>
                            </m:sSub>
                          </m:lim>
                        </m:limLow>
                      </m:fName>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𝑇</m:t>
                                            </m:r>
                                          </m:sup>
                                        </m:sSubSup>
                                        <m:r>
                                          <a:rPr lang="en-US" i="1">
                                            <a:latin typeface="Cambria Math" panose="02040503050406030204" pitchFamily="18" charset="0"/>
                                            <a:ea typeface="Cambria Math" panose="02040503050406030204" pitchFamily="18" charset="0"/>
                                          </a:rPr>
                                          <m:t>𝛽</m:t>
                                        </m:r>
                                      </m:e>
                                    </m:d>
                                  </m:e>
                                  <m:sup>
                                    <m:r>
                                      <a:rPr lang="en-US" i="1">
                                        <a:latin typeface="Cambria Math" panose="02040503050406030204" pitchFamily="18" charset="0"/>
                                      </a:rPr>
                                      <m:t>2</m:t>
                                    </m:r>
                                  </m:sup>
                                </m:sSup>
                              </m:e>
                            </m:nary>
                          </m:e>
                        </m:d>
                      </m:e>
                    </m:func>
                  </m:oMath>
                </a14:m>
                <a:r>
                  <a:rPr lang="en-US" dirty="0"/>
                  <a:t> subject to </a:t>
                </a:r>
                <a14:m>
                  <m:oMath xmlns:m="http://schemas.openxmlformats.org/officeDocument/2006/math">
                    <m:sSup>
                      <m:sSupPr>
                        <m:ctrlPr>
                          <a:rPr lang="en-US" i="1">
                            <a:latin typeface="Cambria Math" panose="02040503050406030204" pitchFamily="18" charset="0"/>
                          </a:rPr>
                        </m:ctrlPr>
                      </m:sSupPr>
                      <m:e>
                        <m:d>
                          <m:dPr>
                            <m:ctrlPr>
                              <a:rPr lang="en-US" i="1">
                                <a:latin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𝛽</m:t>
                                        </m:r>
                                      </m:e>
                                    </m:d>
                                  </m:e>
                                  <m:sup>
                                    <m:r>
                                      <a:rPr lang="en-US" i="1">
                                        <a:latin typeface="Cambria Math" panose="02040503050406030204" pitchFamily="18" charset="0"/>
                                        <a:ea typeface="Cambria Math" panose="02040503050406030204" pitchFamily="18" charset="0"/>
                                      </a:rPr>
                                      <m:t>𝑝</m:t>
                                    </m:r>
                                  </m:sup>
                                </m:sSup>
                              </m:e>
                            </m:nary>
                          </m:e>
                        </m:d>
                      </m:e>
                      <m:sup>
                        <m:r>
                          <a:rPr lang="en-US" i="1">
                            <a:latin typeface="Cambria Math" panose="02040503050406030204" pitchFamily="18" charset="0"/>
                          </a:rPr>
                          <m:t>1/</m:t>
                        </m:r>
                        <m:r>
                          <a:rPr lang="en-US" i="1">
                            <a:latin typeface="Cambria Math" panose="02040503050406030204" pitchFamily="18" charset="0"/>
                          </a:rPr>
                          <m:t>𝑝</m:t>
                        </m:r>
                      </m:sup>
                    </m:sSup>
                  </m:oMath>
                </a14:m>
                <a:endParaRPr lang="en-US"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m:rPr>
                        <m:sty m:val="p"/>
                      </m:rPr>
                      <a:rPr lang="en-US">
                        <a:solidFill>
                          <a:schemeClr val="tx1"/>
                        </a:solidFill>
                        <a:latin typeface="Cambria Math" panose="02040503050406030204" pitchFamily="18" charset="0"/>
                        <a:ea typeface="Cambria Math" panose="02040503050406030204" pitchFamily="18" charset="0"/>
                      </a:rPr>
                      <m:t>SSError</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𝜆</m:t>
                    </m:r>
                    <m:r>
                      <a:rPr lang="en-US" i="1">
                        <a:solidFill>
                          <a:schemeClr val="tx1"/>
                        </a:solidFill>
                        <a:latin typeface="Cambria Math" panose="02040503050406030204" pitchFamily="18" charset="0"/>
                        <a:ea typeface="Cambria Math" panose="02040503050406030204" pitchFamily="18" charset="0"/>
                      </a:rPr>
                      <m:t> ×</m:t>
                    </m:r>
                    <m:sSup>
                      <m:sSupPr>
                        <m:ctrlPr>
                          <a:rPr lang="en-US" i="1">
                            <a:solidFill>
                              <a:schemeClr val="tx1"/>
                            </a:solidFill>
                            <a:latin typeface="Cambria Math" panose="02040503050406030204" pitchFamily="18" charset="0"/>
                            <a:ea typeface="Cambria Math" panose="02040503050406030204" pitchFamily="18" charset="0"/>
                          </a:rPr>
                        </m:ctrlPr>
                      </m:sSupPr>
                      <m:e>
                        <m:r>
                          <a:rPr lang="en-US">
                            <a:solidFill>
                              <a:schemeClr val="tx1"/>
                            </a:solidFill>
                            <a:latin typeface="Cambria Math" panose="02040503050406030204" pitchFamily="18" charset="0"/>
                            <a:ea typeface="Cambria Math" panose="02040503050406030204" pitchFamily="18" charset="0"/>
                          </a:rPr>
                          <m:t> </m:t>
                        </m:r>
                        <m:r>
                          <m:rPr>
                            <m:sty m:val="p"/>
                          </m:rPr>
                          <a:rPr lang="en-US">
                            <a:solidFill>
                              <a:schemeClr val="tx1"/>
                            </a:solidFill>
                            <a:latin typeface="Cambria Math" panose="02040503050406030204" pitchFamily="18" charset="0"/>
                            <a:ea typeface="Cambria Math" panose="02040503050406030204" pitchFamily="18" charset="0"/>
                          </a:rPr>
                          <m:t>slope</m:t>
                        </m:r>
                      </m:e>
                      <m:sup>
                        <m:r>
                          <a:rPr lang="en-US" i="1">
                            <a:solidFill>
                              <a:schemeClr val="tx1"/>
                            </a:solidFill>
                            <a:latin typeface="Cambria Math" panose="02040503050406030204" pitchFamily="18" charset="0"/>
                            <a:ea typeface="Cambria Math" panose="02040503050406030204" pitchFamily="18" charset="0"/>
                          </a:rPr>
                          <m:t>2</m:t>
                        </m:r>
                      </m:sup>
                    </m:sSup>
                    <m:r>
                      <a:rPr lang="en-US" i="1">
                        <a:solidFill>
                          <a:schemeClr val="tx1"/>
                        </a:solidFill>
                        <a:latin typeface="Cambria Math" panose="02040503050406030204" pitchFamily="18" charset="0"/>
                        <a:ea typeface="Cambria Math" panose="02040503050406030204" pitchFamily="18" charset="0"/>
                      </a:rPr>
                      <m:t>)</m:t>
                    </m:r>
                  </m:oMath>
                </a14:m>
                <a:endParaRPr lang="en-US" i="1" dirty="0">
                  <a:solidFill>
                    <a:schemeClr val="tx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i="1" dirty="0">
                  <a:solidFill>
                    <a:schemeClr val="tx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dirty="0"/>
              </a:p>
            </p:txBody>
          </p:sp>
        </mc:Choice>
        <mc:Fallback xmlns="">
          <p:sp>
            <p:nvSpPr>
              <p:cNvPr id="6" name="TextBox 5">
                <a:extLst>
                  <a:ext uri="{FF2B5EF4-FFF2-40B4-BE49-F238E27FC236}">
                    <a16:creationId xmlns:a16="http://schemas.microsoft.com/office/drawing/2014/main" id="{AFD4711B-A421-4151-A9C5-1D7BCD7DDCE4}"/>
                  </a:ext>
                </a:extLst>
              </p:cNvPr>
              <p:cNvSpPr txBox="1">
                <a:spLocks noRot="1" noChangeAspect="1" noMove="1" noResize="1" noEditPoints="1" noAdjustHandles="1" noChangeArrowheads="1" noChangeShapeType="1" noTextEdit="1"/>
              </p:cNvSpPr>
              <p:nvPr/>
            </p:nvSpPr>
            <p:spPr>
              <a:xfrm>
                <a:off x="3440954" y="300546"/>
                <a:ext cx="5284498" cy="2611805"/>
              </a:xfrm>
              <a:prstGeom prst="rect">
                <a:avLst/>
              </a:prstGeom>
              <a:blipFill>
                <a:blip r:embed="rId9"/>
                <a:stretch>
                  <a:fillRect l="-240" t="-483"/>
                </a:stretch>
              </a:blipFill>
            </p:spPr>
            <p:txBody>
              <a:bodyPr/>
              <a:lstStyle/>
              <a:p>
                <a:r>
                  <a:rPr lang="en-US">
                    <a:noFill/>
                  </a:rPr>
                  <a:t> </a:t>
                </a:r>
              </a:p>
            </p:txBody>
          </p:sp>
        </mc:Fallback>
      </mc:AlternateContent>
      <p:pic>
        <p:nvPicPr>
          <p:cNvPr id="4100" name="Picture 4" descr="File:L1 and L2 balls.svg">
            <a:extLst>
              <a:ext uri="{FF2B5EF4-FFF2-40B4-BE49-F238E27FC236}">
                <a16:creationId xmlns:a16="http://schemas.microsoft.com/office/drawing/2014/main" id="{80D01C20-47AD-46E0-889E-F53B4C57875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82958" y="2912351"/>
            <a:ext cx="3770854" cy="169688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FC0ADFF-CA5A-48C5-8897-5C7D94B61132}"/>
              </a:ext>
            </a:extLst>
          </p:cNvPr>
          <p:cNvSpPr/>
          <p:nvPr/>
        </p:nvSpPr>
        <p:spPr>
          <a:xfrm>
            <a:off x="3862791" y="4802366"/>
            <a:ext cx="1611187" cy="369332"/>
          </a:xfrm>
          <a:prstGeom prst="rect">
            <a:avLst/>
          </a:prstGeom>
        </p:spPr>
        <p:txBody>
          <a:bodyPr wrap="square">
            <a:spAutoFit/>
          </a:bodyPr>
          <a:lstStyle/>
          <a:p>
            <a:r>
              <a:rPr lang="en-US" sz="900" dirty="0">
                <a:hlinkClick r:id="rId11"/>
              </a:rPr>
              <a:t>https://en.wikipedia.org/wiki/File:L1_and_L2_balls.svg</a:t>
            </a:r>
            <a:endParaRPr lang="en-US" sz="900" dirty="0"/>
          </a:p>
        </p:txBody>
      </p:sp>
    </p:spTree>
    <p:extLst>
      <p:ext uri="{BB962C8B-B14F-4D97-AF65-F5344CB8AC3E}">
        <p14:creationId xmlns:p14="http://schemas.microsoft.com/office/powerpoint/2010/main" val="309932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2FF27-B3AA-4859-999A-64197AF6C484}"/>
              </a:ext>
            </a:extLst>
          </p:cNvPr>
          <p:cNvSpPr>
            <a:spLocks noGrp="1"/>
          </p:cNvSpPr>
          <p:nvPr>
            <p:ph type="title"/>
          </p:nvPr>
        </p:nvSpPr>
        <p:spPr/>
        <p:txBody>
          <a:bodyPr/>
          <a:lstStyle/>
          <a:p>
            <a:r>
              <a:rPr lang="en-US" dirty="0"/>
              <a:t>Common Parameters to Sweep</a:t>
            </a:r>
          </a:p>
        </p:txBody>
      </p:sp>
      <p:sp>
        <p:nvSpPr>
          <p:cNvPr id="3" name="Text Placeholder 2">
            <a:extLst>
              <a:ext uri="{FF2B5EF4-FFF2-40B4-BE49-F238E27FC236}">
                <a16:creationId xmlns:a16="http://schemas.microsoft.com/office/drawing/2014/main" id="{AE4AD450-AFF1-44AC-9756-F18ED7C12BBD}"/>
              </a:ext>
            </a:extLst>
          </p:cNvPr>
          <p:cNvSpPr>
            <a:spLocks noGrp="1"/>
          </p:cNvSpPr>
          <p:nvPr>
            <p:ph type="body" idx="1"/>
          </p:nvPr>
        </p:nvSpPr>
        <p:spPr/>
        <p:txBody>
          <a:bodyPr/>
          <a:lstStyle/>
          <a:p>
            <a:r>
              <a:rPr lang="en-US" dirty="0"/>
              <a:t>Trees:</a:t>
            </a:r>
          </a:p>
          <a:p>
            <a:pPr lvl="1">
              <a:lnSpc>
                <a:spcPct val="100000"/>
              </a:lnSpc>
              <a:spcBef>
                <a:spcPts val="0"/>
              </a:spcBef>
            </a:pPr>
            <a:r>
              <a:rPr lang="en-US" dirty="0"/>
              <a:t>Max Depth</a:t>
            </a:r>
          </a:p>
          <a:p>
            <a:pPr lvl="1">
              <a:lnSpc>
                <a:spcPct val="100000"/>
              </a:lnSpc>
              <a:spcBef>
                <a:spcPts val="0"/>
              </a:spcBef>
            </a:pPr>
            <a:r>
              <a:rPr lang="en-US" dirty="0"/>
              <a:t>Max Bins</a:t>
            </a:r>
          </a:p>
          <a:p>
            <a:pPr lvl="1">
              <a:lnSpc>
                <a:spcPct val="100000"/>
              </a:lnSpc>
              <a:spcBef>
                <a:spcPts val="0"/>
              </a:spcBef>
            </a:pPr>
            <a:r>
              <a:rPr lang="en-US" dirty="0"/>
              <a:t>Number of Trees (in a Random Forest)</a:t>
            </a:r>
          </a:p>
          <a:p>
            <a:pPr lvl="1">
              <a:lnSpc>
                <a:spcPct val="100000"/>
              </a:lnSpc>
              <a:spcBef>
                <a:spcPts val="0"/>
              </a:spcBef>
            </a:pPr>
            <a:r>
              <a:rPr lang="en-US" dirty="0"/>
              <a:t>Max Splits</a:t>
            </a:r>
          </a:p>
          <a:p>
            <a:pPr lvl="1">
              <a:lnSpc>
                <a:spcPct val="100000"/>
              </a:lnSpc>
              <a:spcBef>
                <a:spcPts val="0"/>
              </a:spcBef>
            </a:pPr>
            <a:r>
              <a:rPr lang="en-US" dirty="0"/>
              <a:t>Max Features</a:t>
            </a:r>
          </a:p>
          <a:p>
            <a:pPr lvl="1">
              <a:lnSpc>
                <a:spcPct val="100000"/>
              </a:lnSpc>
              <a:spcBef>
                <a:spcPts val="0"/>
              </a:spcBef>
            </a:pPr>
            <a:r>
              <a:rPr lang="en-US" dirty="0"/>
              <a:t>Min Samples per Leaf</a:t>
            </a:r>
          </a:p>
          <a:p>
            <a:pPr lvl="1">
              <a:lnSpc>
                <a:spcPct val="100000"/>
              </a:lnSpc>
              <a:spcBef>
                <a:spcPts val="0"/>
              </a:spcBef>
            </a:pPr>
            <a:r>
              <a:rPr lang="en-US" dirty="0"/>
              <a:t>Max Leaf Nodes</a:t>
            </a:r>
          </a:p>
          <a:p>
            <a:pPr lvl="1">
              <a:lnSpc>
                <a:spcPct val="100000"/>
              </a:lnSpc>
              <a:spcBef>
                <a:spcPts val="0"/>
              </a:spcBef>
            </a:pPr>
            <a:r>
              <a:rPr lang="en-US" dirty="0"/>
              <a:t>Min Impurity Decrease</a:t>
            </a:r>
          </a:p>
          <a:p>
            <a:pPr lvl="1">
              <a:lnSpc>
                <a:spcPct val="100000"/>
              </a:lnSpc>
              <a:spcBef>
                <a:spcPts val="0"/>
              </a:spcBef>
            </a:pPr>
            <a:r>
              <a:rPr lang="en-US" dirty="0"/>
              <a:t>Min Impurity to Split</a:t>
            </a:r>
          </a:p>
          <a:p>
            <a:pPr lvl="1">
              <a:lnSpc>
                <a:spcPct val="100000"/>
              </a:lnSpc>
              <a:spcBef>
                <a:spcPts val="0"/>
              </a:spcBef>
            </a:pPr>
            <a:r>
              <a:rPr lang="en-US" dirty="0"/>
              <a:t>… and more</a:t>
            </a:r>
          </a:p>
        </p:txBody>
      </p:sp>
      <p:sp>
        <p:nvSpPr>
          <p:cNvPr id="4" name="Text Placeholder 3">
            <a:extLst>
              <a:ext uri="{FF2B5EF4-FFF2-40B4-BE49-F238E27FC236}">
                <a16:creationId xmlns:a16="http://schemas.microsoft.com/office/drawing/2014/main" id="{3A625093-B6F9-4EA9-8615-EEA75CF682AB}"/>
              </a:ext>
            </a:extLst>
          </p:cNvPr>
          <p:cNvSpPr>
            <a:spLocks noGrp="1"/>
          </p:cNvSpPr>
          <p:nvPr>
            <p:ph type="body" idx="2"/>
          </p:nvPr>
        </p:nvSpPr>
        <p:spPr>
          <a:xfrm>
            <a:off x="5650572" y="1602675"/>
            <a:ext cx="3398178" cy="3002400"/>
          </a:xfrm>
        </p:spPr>
        <p:txBody>
          <a:bodyPr/>
          <a:lstStyle/>
          <a:p>
            <a:r>
              <a:rPr lang="en-US" dirty="0"/>
              <a:t>Regression and Other Algorithms:</a:t>
            </a:r>
          </a:p>
          <a:p>
            <a:pPr lvl="1">
              <a:lnSpc>
                <a:spcPct val="100000"/>
              </a:lnSpc>
              <a:spcBef>
                <a:spcPts val="0"/>
              </a:spcBef>
            </a:pPr>
            <a:r>
              <a:rPr lang="en-US" dirty="0"/>
              <a:t>Regularization</a:t>
            </a:r>
          </a:p>
          <a:p>
            <a:pPr lvl="1">
              <a:lnSpc>
                <a:spcPct val="100000"/>
              </a:lnSpc>
              <a:spcBef>
                <a:spcPts val="0"/>
              </a:spcBef>
            </a:pPr>
            <a:r>
              <a:rPr lang="en-US" dirty="0"/>
              <a:t>Elastic Net</a:t>
            </a:r>
          </a:p>
          <a:p>
            <a:pPr lvl="1">
              <a:lnSpc>
                <a:spcPct val="100000"/>
              </a:lnSpc>
              <a:spcBef>
                <a:spcPts val="0"/>
              </a:spcBef>
            </a:pPr>
            <a:r>
              <a:rPr lang="en-US" dirty="0"/>
              <a:t>Maximum Iterations</a:t>
            </a:r>
          </a:p>
          <a:p>
            <a:pPr lvl="1">
              <a:lnSpc>
                <a:spcPct val="100000"/>
              </a:lnSpc>
              <a:spcBef>
                <a:spcPts val="0"/>
              </a:spcBef>
            </a:pPr>
            <a:r>
              <a:rPr lang="en-US" dirty="0"/>
              <a:t>Smoothing (in Naïve Bayes)</a:t>
            </a:r>
          </a:p>
          <a:p>
            <a:pPr lvl="1">
              <a:lnSpc>
                <a:spcPct val="100000"/>
              </a:lnSpc>
              <a:spcBef>
                <a:spcPts val="0"/>
              </a:spcBef>
            </a:pPr>
            <a:r>
              <a:rPr lang="en-US" dirty="0"/>
              <a:t>… and more</a:t>
            </a:r>
          </a:p>
        </p:txBody>
      </p:sp>
      <p:sp>
        <p:nvSpPr>
          <p:cNvPr id="5" name="Rectangle 4">
            <a:extLst>
              <a:ext uri="{FF2B5EF4-FFF2-40B4-BE49-F238E27FC236}">
                <a16:creationId xmlns:a16="http://schemas.microsoft.com/office/drawing/2014/main" id="{3EBACC46-04CD-47C5-80D3-E64918757097}"/>
              </a:ext>
            </a:extLst>
          </p:cNvPr>
          <p:cNvSpPr/>
          <p:nvPr/>
        </p:nvSpPr>
        <p:spPr>
          <a:xfrm>
            <a:off x="199444" y="1602675"/>
            <a:ext cx="1857956" cy="3277820"/>
          </a:xfrm>
          <a:prstGeom prst="rect">
            <a:avLst/>
          </a:prstGeom>
        </p:spPr>
        <p:txBody>
          <a:bodyPr wrap="square">
            <a:spAutoFit/>
          </a:bodyPr>
          <a:lstStyle/>
          <a:p>
            <a:r>
              <a:rPr lang="en-US" sz="900" dirty="0">
                <a:hlinkClick r:id="rId2"/>
              </a:rPr>
              <a:t>https://scikit-learn.org/stable/modules/generated/sklearn.tree.DecisionTreeClassifier.html</a:t>
            </a:r>
            <a:endParaRPr lang="en-US" sz="900" dirty="0"/>
          </a:p>
          <a:p>
            <a:endParaRPr lang="en-US" sz="900" dirty="0"/>
          </a:p>
          <a:p>
            <a:r>
              <a:rPr lang="en-US" sz="900" dirty="0">
                <a:hlinkClick r:id="rId3"/>
              </a:rPr>
              <a:t>https://spark.apache.org/docs/2.2.0/mllib-decision-tree.html</a:t>
            </a:r>
            <a:endParaRPr lang="en-US" sz="900" dirty="0"/>
          </a:p>
          <a:p>
            <a:endParaRPr lang="en-US" sz="900" dirty="0"/>
          </a:p>
          <a:p>
            <a:r>
              <a:rPr lang="en-US" sz="900" dirty="0">
                <a:hlinkClick r:id="rId4"/>
              </a:rPr>
              <a:t>https://scikit-learn.org/stable/modules/generated/sklearn.linear_model.LinearRegression.html#sklearn.linear_model.LinearRegression</a:t>
            </a:r>
            <a:endParaRPr lang="en-US" sz="900" dirty="0"/>
          </a:p>
          <a:p>
            <a:endParaRPr lang="en-US" sz="900" dirty="0"/>
          </a:p>
          <a:p>
            <a:r>
              <a:rPr lang="en-US" sz="900" dirty="0">
                <a:hlinkClick r:id="rId5"/>
              </a:rPr>
              <a:t>https://spark.apache.org/docs/2.2.0/ml-classification-regression.html#regression</a:t>
            </a:r>
            <a:endParaRPr lang="en-US" sz="900" dirty="0"/>
          </a:p>
          <a:p>
            <a:endParaRPr lang="en-US" sz="900" dirty="0"/>
          </a:p>
          <a:p>
            <a:r>
              <a:rPr lang="en-US" sz="900" dirty="0">
                <a:hlinkClick r:id="rId6"/>
              </a:rPr>
              <a:t>https://spark.apache.org/docs/2.2.0/mllib-naive-bayes.html#naive-bayes-sparkmllib</a:t>
            </a:r>
            <a:endParaRPr lang="en-US" sz="900" dirty="0"/>
          </a:p>
          <a:p>
            <a:endParaRPr lang="en-US" sz="900" dirty="0"/>
          </a:p>
        </p:txBody>
      </p:sp>
    </p:spTree>
    <p:extLst>
      <p:ext uri="{BB962C8B-B14F-4D97-AF65-F5344CB8AC3E}">
        <p14:creationId xmlns:p14="http://schemas.microsoft.com/office/powerpoint/2010/main" val="2534537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7730A-B768-D840-61ED-394ECC291411}"/>
              </a:ext>
            </a:extLst>
          </p:cNvPr>
          <p:cNvSpPr>
            <a:spLocks noGrp="1"/>
          </p:cNvSpPr>
          <p:nvPr>
            <p:ph type="title"/>
          </p:nvPr>
        </p:nvSpPr>
        <p:spPr>
          <a:xfrm>
            <a:off x="319500" y="600756"/>
            <a:ext cx="2808000" cy="755700"/>
          </a:xfrm>
        </p:spPr>
        <p:txBody>
          <a:bodyPr/>
          <a:lstStyle/>
          <a:p>
            <a:r>
              <a:rPr lang="en-US" dirty="0"/>
              <a:t>Data Science Virtual Machine</a:t>
            </a:r>
          </a:p>
        </p:txBody>
      </p:sp>
      <p:sp>
        <p:nvSpPr>
          <p:cNvPr id="3" name="Text Placeholder 2">
            <a:extLst>
              <a:ext uri="{FF2B5EF4-FFF2-40B4-BE49-F238E27FC236}">
                <a16:creationId xmlns:a16="http://schemas.microsoft.com/office/drawing/2014/main" id="{9E6F3FDF-A9AC-A3D8-5723-3DC3D5202EAB}"/>
              </a:ext>
            </a:extLst>
          </p:cNvPr>
          <p:cNvSpPr>
            <a:spLocks noGrp="1"/>
          </p:cNvSpPr>
          <p:nvPr>
            <p:ph type="body" idx="1"/>
          </p:nvPr>
        </p:nvSpPr>
        <p:spPr>
          <a:xfrm>
            <a:off x="319500" y="1495372"/>
            <a:ext cx="3281592" cy="3010858"/>
          </a:xfrm>
        </p:spPr>
        <p:txBody>
          <a:bodyPr/>
          <a:lstStyle/>
          <a:p>
            <a:r>
              <a:rPr lang="en-US" dirty="0"/>
              <a:t>A virtual machine that comes with lots of data science-relevant software preinstalled.</a:t>
            </a:r>
          </a:p>
          <a:p>
            <a:pPr lvl="1"/>
            <a:r>
              <a:rPr lang="en-US" dirty="0"/>
              <a:t>Programming languages: Python, R, Julia</a:t>
            </a:r>
          </a:p>
          <a:p>
            <a:pPr lvl="1"/>
            <a:r>
              <a:rPr lang="en-US" dirty="0"/>
              <a:t>IDEs: </a:t>
            </a:r>
            <a:r>
              <a:rPr lang="en-US" dirty="0" err="1"/>
              <a:t>Jupyter</a:t>
            </a:r>
            <a:r>
              <a:rPr lang="en-US" dirty="0"/>
              <a:t>, RStudio, VS Code</a:t>
            </a:r>
          </a:p>
          <a:p>
            <a:pPr lvl="1"/>
            <a:r>
              <a:rPr lang="en-US" dirty="0"/>
              <a:t>ML/DL frameworks: Scikit-Learn, </a:t>
            </a:r>
            <a:r>
              <a:rPr lang="en-US" dirty="0" err="1"/>
              <a:t>PyTorch</a:t>
            </a:r>
            <a:r>
              <a:rPr lang="en-US" dirty="0"/>
              <a:t>, </a:t>
            </a:r>
            <a:r>
              <a:rPr lang="en-US" dirty="0" err="1"/>
              <a:t>Tensorflow</a:t>
            </a:r>
            <a:endParaRPr lang="en-US" dirty="0"/>
          </a:p>
          <a:p>
            <a:pPr lvl="1"/>
            <a:r>
              <a:rPr lang="en-US" dirty="0"/>
              <a:t>Other software: Azure Storage Explorer, Azure CLI, Database drivers, Office, Power BI, Git</a:t>
            </a:r>
          </a:p>
          <a:p>
            <a:pPr lvl="1"/>
            <a:endParaRPr lang="en-US" dirty="0"/>
          </a:p>
          <a:p>
            <a:endParaRPr lang="en-US" dirty="0"/>
          </a:p>
          <a:p>
            <a:r>
              <a:rPr lang="en-US" dirty="0"/>
              <a:t>Available with Ubuntu or Windows OS</a:t>
            </a:r>
          </a:p>
        </p:txBody>
      </p:sp>
      <p:pic>
        <p:nvPicPr>
          <p:cNvPr id="3074" name="Picture 2" descr="A diagram showing how languages, data exploration and visualization, deep learning, ML and AI, data platform and ingestion, and development tools are all part of Data Science Virtual Machine">
            <a:extLst>
              <a:ext uri="{FF2B5EF4-FFF2-40B4-BE49-F238E27FC236}">
                <a16:creationId xmlns:a16="http://schemas.microsoft.com/office/drawing/2014/main" id="{B01CAE28-2298-B281-8845-076E79D990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2000" y="138483"/>
            <a:ext cx="4762500" cy="26860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8917C27-BCB6-A142-4EBD-033B3E5DCBB9}"/>
              </a:ext>
            </a:extLst>
          </p:cNvPr>
          <p:cNvPicPr>
            <a:picLocks noChangeAspect="1"/>
          </p:cNvPicPr>
          <p:nvPr/>
        </p:nvPicPr>
        <p:blipFill>
          <a:blip r:embed="rId3"/>
          <a:stretch>
            <a:fillRect/>
          </a:stretch>
        </p:blipFill>
        <p:spPr>
          <a:xfrm>
            <a:off x="4399252" y="2884652"/>
            <a:ext cx="4077891" cy="2120365"/>
          </a:xfrm>
          <a:prstGeom prst="rect">
            <a:avLst/>
          </a:prstGeom>
        </p:spPr>
      </p:pic>
      <p:pic>
        <p:nvPicPr>
          <p:cNvPr id="6" name="Graphic 5">
            <a:extLst>
              <a:ext uri="{FF2B5EF4-FFF2-40B4-BE49-F238E27FC236}">
                <a16:creationId xmlns:a16="http://schemas.microsoft.com/office/drawing/2014/main" id="{2FAAE0F0-953E-3734-69F0-CF164DFB5A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28288" y="600756"/>
            <a:ext cx="671688" cy="671688"/>
          </a:xfrm>
          <a:prstGeom prst="rect">
            <a:avLst/>
          </a:prstGeom>
        </p:spPr>
      </p:pic>
    </p:spTree>
    <p:extLst>
      <p:ext uri="{BB962C8B-B14F-4D97-AF65-F5344CB8AC3E}">
        <p14:creationId xmlns:p14="http://schemas.microsoft.com/office/powerpoint/2010/main" val="13993156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BD942-A5BE-4BC8-86A7-966F9A033905}"/>
              </a:ext>
            </a:extLst>
          </p:cNvPr>
          <p:cNvSpPr>
            <a:spLocks noGrp="1"/>
          </p:cNvSpPr>
          <p:nvPr>
            <p:ph type="title"/>
          </p:nvPr>
        </p:nvSpPr>
        <p:spPr>
          <a:xfrm>
            <a:off x="319500" y="490496"/>
            <a:ext cx="2808000" cy="538204"/>
          </a:xfrm>
        </p:spPr>
        <p:txBody>
          <a:bodyPr/>
          <a:lstStyle/>
          <a:p>
            <a:r>
              <a:rPr lang="en-US" dirty="0"/>
              <a:t>Gradient Descent</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EFEAD20-C6CE-4C48-8DCF-ED91FAE0D514}"/>
                  </a:ext>
                </a:extLst>
              </p:cNvPr>
              <p:cNvSpPr>
                <a:spLocks noGrp="1"/>
              </p:cNvSpPr>
              <p:nvPr>
                <p:ph type="body" idx="1"/>
              </p:nvPr>
            </p:nvSpPr>
            <p:spPr>
              <a:xfrm>
                <a:off x="369109" y="1053830"/>
                <a:ext cx="2808000" cy="2667000"/>
              </a:xfrm>
            </p:spPr>
            <p:txBody>
              <a:bodyPr/>
              <a:lstStyle/>
              <a:p>
                <a:r>
                  <a:rPr lang="en-US" dirty="0"/>
                  <a:t>In general, used to find the local minimum of a function</a:t>
                </a:r>
              </a:p>
              <a:p>
                <a:r>
                  <a:rPr lang="en-US" dirty="0"/>
                  <a:t>Assume there is a multivariable function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that is differentiable. The function decreases fastest as you go in the direction of the negative gradient, starting at a point.</a:t>
                </a:r>
              </a:p>
              <a:p>
                <a:pPr marL="1524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 −</m:t>
                      </m:r>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𝐹</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m:oMathPara>
                </a14:m>
                <a:endParaRPr lang="en-US" dirty="0"/>
              </a:p>
              <a:p>
                <a:r>
                  <a:rPr lang="en-US" dirty="0"/>
                  <a:t>Assumes a smooth topology and convex topology. (Not always true for parameters)</a:t>
                </a:r>
              </a:p>
            </p:txBody>
          </p:sp>
        </mc:Choice>
        <mc:Fallback xmlns="">
          <p:sp>
            <p:nvSpPr>
              <p:cNvPr id="3" name="Text Placeholder 2">
                <a:extLst>
                  <a:ext uri="{FF2B5EF4-FFF2-40B4-BE49-F238E27FC236}">
                    <a16:creationId xmlns:a16="http://schemas.microsoft.com/office/drawing/2014/main" id="{EEFEAD20-C6CE-4C48-8DCF-ED91FAE0D514}"/>
                  </a:ext>
                </a:extLst>
              </p:cNvPr>
              <p:cNvSpPr>
                <a:spLocks noGrp="1" noRot="1" noChangeAspect="1" noMove="1" noResize="1" noEditPoints="1" noAdjustHandles="1" noChangeArrowheads="1" noChangeShapeType="1" noTextEdit="1"/>
              </p:cNvSpPr>
              <p:nvPr>
                <p:ph type="body" idx="1"/>
              </p:nvPr>
            </p:nvSpPr>
            <p:spPr>
              <a:xfrm>
                <a:off x="369109" y="1053830"/>
                <a:ext cx="2808000" cy="2667000"/>
              </a:xfrm>
              <a:blipFill>
                <a:blip r:embed="rId2"/>
                <a:stretch>
                  <a:fillRect r="-870" b="-6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0AC99D1-0FF7-4705-B1A7-69F33F29623C}"/>
                  </a:ext>
                </a:extLst>
              </p:cNvPr>
              <p:cNvSpPr txBox="1"/>
              <p:nvPr/>
            </p:nvSpPr>
            <p:spPr>
              <a:xfrm>
                <a:off x="901223" y="4113960"/>
                <a:ext cx="164455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2"/>
                          </a:solidFill>
                          <a:latin typeface="Cambria Math" panose="02040503050406030204" pitchFamily="18" charset="0"/>
                        </a:rPr>
                        <m:t>𝑓</m:t>
                      </m:r>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𝑥</m:t>
                          </m:r>
                        </m:e>
                      </m:d>
                      <m:r>
                        <a:rPr lang="en-US" b="0" i="0" smtClean="0">
                          <a:solidFill>
                            <a:schemeClr val="accent2"/>
                          </a:solidFill>
                          <a:latin typeface="Cambria Math" panose="02040503050406030204" pitchFamily="18" charset="0"/>
                        </a:rPr>
                        <m:t>=</m:t>
                      </m:r>
                      <m:sSup>
                        <m:sSupPr>
                          <m:ctrlPr>
                            <a:rPr lang="en-US" b="0" i="1" smtClean="0">
                              <a:solidFill>
                                <a:schemeClr val="accent2"/>
                              </a:solidFill>
                              <a:latin typeface="Cambria Math" panose="02040503050406030204" pitchFamily="18" charset="0"/>
                            </a:rPr>
                          </m:ctrlPr>
                        </m:sSupPr>
                        <m:e>
                          <m:r>
                            <a:rPr lang="en-US" b="0" i="1" smtClean="0">
                              <a:solidFill>
                                <a:schemeClr val="accent2"/>
                              </a:solidFill>
                              <a:latin typeface="Cambria Math" panose="02040503050406030204" pitchFamily="18" charset="0"/>
                            </a:rPr>
                            <m:t>𝑥</m:t>
                          </m:r>
                        </m:e>
                        <m:sup>
                          <m:r>
                            <a:rPr lang="en-US" b="0" i="1" smtClean="0">
                              <a:solidFill>
                                <a:schemeClr val="accent2"/>
                              </a:solidFill>
                              <a:latin typeface="Cambria Math" panose="02040503050406030204" pitchFamily="18" charset="0"/>
                            </a:rPr>
                            <m:t>4</m:t>
                          </m:r>
                        </m:sup>
                      </m:sSup>
                      <m:r>
                        <a:rPr lang="en-US" b="0" i="1" smtClean="0">
                          <a:solidFill>
                            <a:schemeClr val="accent2"/>
                          </a:solidFill>
                          <a:latin typeface="Cambria Math" panose="02040503050406030204" pitchFamily="18" charset="0"/>
                        </a:rPr>
                        <m:t>−3</m:t>
                      </m:r>
                      <m:sSup>
                        <m:sSupPr>
                          <m:ctrlPr>
                            <a:rPr lang="en-US" b="0" i="1" smtClean="0">
                              <a:solidFill>
                                <a:schemeClr val="accent2"/>
                              </a:solidFill>
                              <a:latin typeface="Cambria Math" panose="02040503050406030204" pitchFamily="18" charset="0"/>
                            </a:rPr>
                          </m:ctrlPr>
                        </m:sSupPr>
                        <m:e>
                          <m:r>
                            <a:rPr lang="en-US" b="0" i="1" smtClean="0">
                              <a:solidFill>
                                <a:schemeClr val="accent2"/>
                              </a:solidFill>
                              <a:latin typeface="Cambria Math" panose="02040503050406030204" pitchFamily="18" charset="0"/>
                            </a:rPr>
                            <m:t>𝑥</m:t>
                          </m:r>
                        </m:e>
                        <m:sup>
                          <m:r>
                            <a:rPr lang="en-US" b="0" i="1" smtClean="0">
                              <a:solidFill>
                                <a:schemeClr val="accent2"/>
                              </a:solidFill>
                              <a:latin typeface="Cambria Math" panose="02040503050406030204" pitchFamily="18" charset="0"/>
                            </a:rPr>
                            <m:t>3</m:t>
                          </m:r>
                        </m:sup>
                      </m:sSup>
                      <m:r>
                        <a:rPr lang="en-US" b="0" i="1" smtClean="0">
                          <a:solidFill>
                            <a:schemeClr val="accent2"/>
                          </a:solidFill>
                          <a:latin typeface="Cambria Math" panose="02040503050406030204" pitchFamily="18" charset="0"/>
                        </a:rPr>
                        <m:t>+2</m:t>
                      </m:r>
                    </m:oMath>
                  </m:oMathPara>
                </a14:m>
                <a:endParaRPr lang="en-US" b="0" dirty="0">
                  <a:solidFill>
                    <a:schemeClr val="accent2"/>
                  </a:solidFill>
                </a:endParaRPr>
              </a:p>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−9</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oMath>
                  </m:oMathPara>
                </a14:m>
                <a:endParaRPr lang="en-US" dirty="0"/>
              </a:p>
            </p:txBody>
          </p:sp>
        </mc:Choice>
        <mc:Fallback xmlns="">
          <p:sp>
            <p:nvSpPr>
              <p:cNvPr id="5" name="TextBox 4">
                <a:extLst>
                  <a:ext uri="{FF2B5EF4-FFF2-40B4-BE49-F238E27FC236}">
                    <a16:creationId xmlns:a16="http://schemas.microsoft.com/office/drawing/2014/main" id="{50AC99D1-0FF7-4705-B1A7-69F33F29623C}"/>
                  </a:ext>
                </a:extLst>
              </p:cNvPr>
              <p:cNvSpPr txBox="1">
                <a:spLocks noRot="1" noChangeAspect="1" noMove="1" noResize="1" noEditPoints="1" noAdjustHandles="1" noChangeArrowheads="1" noChangeShapeType="1" noTextEdit="1"/>
              </p:cNvSpPr>
              <p:nvPr/>
            </p:nvSpPr>
            <p:spPr>
              <a:xfrm>
                <a:off x="901223" y="4113960"/>
                <a:ext cx="1644553" cy="430887"/>
              </a:xfrm>
              <a:prstGeom prst="rect">
                <a:avLst/>
              </a:prstGeom>
              <a:blipFill>
                <a:blip r:embed="rId3"/>
                <a:stretch>
                  <a:fillRect l="-3333" r="-1481" b="-15493"/>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65788736-9531-4624-8F63-5043B8B11C78}"/>
              </a:ext>
            </a:extLst>
          </p:cNvPr>
          <p:cNvSpPr/>
          <p:nvPr/>
        </p:nvSpPr>
        <p:spPr>
          <a:xfrm>
            <a:off x="3287700" y="57213"/>
            <a:ext cx="2568600" cy="2516073"/>
          </a:xfrm>
          <a:prstGeom prst="rect">
            <a:avLst/>
          </a:prstGeom>
        </p:spPr>
        <p:txBody>
          <a:bodyPr wrap="square">
            <a:spAutoFit/>
          </a:bodyPr>
          <a:lstStyle/>
          <a:p>
            <a:r>
              <a:rPr lang="en-US" sz="1050" dirty="0">
                <a:latin typeface="Consolas" panose="020B0609020204030204" pitchFamily="49" charset="0"/>
              </a:rPr>
              <a:t>## Parameters</a:t>
            </a:r>
          </a:p>
          <a:p>
            <a:r>
              <a:rPr lang="en-US" sz="1050" dirty="0">
                <a:latin typeface="Consolas" panose="020B0609020204030204" pitchFamily="49" charset="0"/>
              </a:rPr>
              <a:t>alpha = 0.001 #</a:t>
            </a:r>
            <a:r>
              <a:rPr lang="en-US" sz="1050" dirty="0" err="1">
                <a:latin typeface="Consolas" panose="020B0609020204030204" pitchFamily="49" charset="0"/>
              </a:rPr>
              <a:t>Stepsize</a:t>
            </a:r>
            <a:endParaRPr lang="en-US" sz="1050" dirty="0">
              <a:latin typeface="Consolas" panose="020B0609020204030204" pitchFamily="49" charset="0"/>
            </a:endParaRPr>
          </a:p>
          <a:p>
            <a:r>
              <a:rPr lang="en-US" sz="1050" dirty="0" err="1">
                <a:latin typeface="Consolas" panose="020B0609020204030204" pitchFamily="49" charset="0"/>
              </a:rPr>
              <a:t>iter</a:t>
            </a:r>
            <a:r>
              <a:rPr lang="en-US" sz="1050" dirty="0">
                <a:latin typeface="Consolas" panose="020B0609020204030204" pitchFamily="49" charset="0"/>
              </a:rPr>
              <a:t> = 500 #Iterations</a:t>
            </a:r>
          </a:p>
          <a:p>
            <a:endParaRPr lang="en-US" sz="1050" dirty="0">
              <a:latin typeface="Consolas" panose="020B0609020204030204" pitchFamily="49" charset="0"/>
            </a:endParaRPr>
          </a:p>
          <a:p>
            <a:r>
              <a:rPr lang="en-US" sz="1050" dirty="0">
                <a:latin typeface="Consolas" panose="020B0609020204030204" pitchFamily="49" charset="0"/>
              </a:rPr>
              <a:t># Define the objective function f(x) = x^4 - 3*x^3 + 2</a:t>
            </a:r>
          </a:p>
          <a:p>
            <a:r>
              <a:rPr lang="en-US" sz="1050" dirty="0" err="1">
                <a:latin typeface="Consolas" panose="020B0609020204030204" pitchFamily="49" charset="0"/>
              </a:rPr>
              <a:t>objFun</a:t>
            </a:r>
            <a:r>
              <a:rPr lang="en-US" sz="1050" dirty="0">
                <a:latin typeface="Consolas" panose="020B0609020204030204" pitchFamily="49" charset="0"/>
              </a:rPr>
              <a:t> = function(x){</a:t>
            </a:r>
          </a:p>
          <a:p>
            <a:r>
              <a:rPr lang="en-US" sz="1050" dirty="0">
                <a:latin typeface="Consolas" panose="020B0609020204030204" pitchFamily="49" charset="0"/>
              </a:rPr>
              <a:t>  return(x^4 - 3*x^3 + 2)</a:t>
            </a:r>
          </a:p>
          <a:p>
            <a:r>
              <a:rPr lang="en-US" sz="1050" dirty="0">
                <a:latin typeface="Consolas" panose="020B0609020204030204" pitchFamily="49" charset="0"/>
              </a:rPr>
              <a:t>}</a:t>
            </a:r>
          </a:p>
          <a:p>
            <a:endParaRPr lang="en-US" sz="1050" dirty="0">
              <a:latin typeface="Consolas" panose="020B0609020204030204" pitchFamily="49" charset="0"/>
            </a:endParaRPr>
          </a:p>
          <a:p>
            <a:r>
              <a:rPr lang="en-US" sz="1050" dirty="0">
                <a:latin typeface="Consolas" panose="020B0609020204030204" pitchFamily="49" charset="0"/>
              </a:rPr>
              <a:t># Define the gradient of f(x) = x^4 - 3*x^3 + 2</a:t>
            </a:r>
          </a:p>
          <a:p>
            <a:r>
              <a:rPr lang="en-US" sz="1050" dirty="0">
                <a:latin typeface="Consolas" panose="020B0609020204030204" pitchFamily="49" charset="0"/>
              </a:rPr>
              <a:t>gradient = function(x){</a:t>
            </a:r>
          </a:p>
          <a:p>
            <a:r>
              <a:rPr lang="en-US" sz="1050" dirty="0">
                <a:latin typeface="Consolas" panose="020B0609020204030204" pitchFamily="49" charset="0"/>
              </a:rPr>
              <a:t>  return((4*x^3) - (9*x^2))</a:t>
            </a:r>
          </a:p>
          <a:p>
            <a:r>
              <a:rPr lang="en-US" sz="1050" dirty="0">
                <a:latin typeface="Consolas" panose="020B0609020204030204" pitchFamily="49" charset="0"/>
              </a:rPr>
              <a:t>} </a:t>
            </a:r>
          </a:p>
        </p:txBody>
      </p:sp>
      <p:sp>
        <p:nvSpPr>
          <p:cNvPr id="9" name="Rectangle 8">
            <a:extLst>
              <a:ext uri="{FF2B5EF4-FFF2-40B4-BE49-F238E27FC236}">
                <a16:creationId xmlns:a16="http://schemas.microsoft.com/office/drawing/2014/main" id="{42D8CC26-BD68-4632-9062-68FC12F11589}"/>
              </a:ext>
            </a:extLst>
          </p:cNvPr>
          <p:cNvSpPr/>
          <p:nvPr/>
        </p:nvSpPr>
        <p:spPr>
          <a:xfrm>
            <a:off x="5856300" y="58748"/>
            <a:ext cx="3187223" cy="4154984"/>
          </a:xfrm>
          <a:prstGeom prst="rect">
            <a:avLst/>
          </a:prstGeom>
        </p:spPr>
        <p:txBody>
          <a:bodyPr wrap="square">
            <a:spAutoFit/>
          </a:bodyPr>
          <a:lstStyle/>
          <a:p>
            <a:r>
              <a:rPr lang="en-US" sz="1100" dirty="0">
                <a:latin typeface="Consolas" panose="020B0609020204030204" pitchFamily="49" charset="0"/>
              </a:rPr>
              <a:t># Randomly initialize a value to x</a:t>
            </a:r>
          </a:p>
          <a:p>
            <a:r>
              <a:rPr lang="en-US" sz="1100" dirty="0" err="1">
                <a:latin typeface="Consolas" panose="020B0609020204030204" pitchFamily="49" charset="0"/>
              </a:rPr>
              <a:t>set.seed</a:t>
            </a:r>
            <a:r>
              <a:rPr lang="en-US" sz="1100" dirty="0">
                <a:latin typeface="Consolas" panose="020B0609020204030204" pitchFamily="49" charset="0"/>
              </a:rPr>
              <a:t>(1337)</a:t>
            </a:r>
          </a:p>
          <a:p>
            <a:r>
              <a:rPr lang="en-US" sz="1100" dirty="0">
                <a:latin typeface="Consolas" panose="020B0609020204030204" pitchFamily="49" charset="0"/>
              </a:rPr>
              <a:t>x = floor(</a:t>
            </a:r>
            <a:r>
              <a:rPr lang="en-US" sz="1100" dirty="0" err="1">
                <a:latin typeface="Consolas" panose="020B0609020204030204" pitchFamily="49" charset="0"/>
              </a:rPr>
              <a:t>runif</a:t>
            </a:r>
            <a:r>
              <a:rPr lang="en-US" sz="1100" dirty="0">
                <a:latin typeface="Consolas" panose="020B0609020204030204" pitchFamily="49" charset="0"/>
              </a:rPr>
              <a:t>(1, 0, 10))</a:t>
            </a:r>
          </a:p>
          <a:p>
            <a:endParaRPr lang="en-US" sz="1100" dirty="0">
              <a:latin typeface="Consolas" panose="020B0609020204030204" pitchFamily="49" charset="0"/>
            </a:endParaRPr>
          </a:p>
          <a:p>
            <a:r>
              <a:rPr lang="en-US" sz="1100" dirty="0">
                <a:latin typeface="Consolas" panose="020B0609020204030204" pitchFamily="49" charset="0"/>
              </a:rPr>
              <a:t># Create a vector to contain all x's for all steps</a:t>
            </a:r>
          </a:p>
          <a:p>
            <a:r>
              <a:rPr lang="en-US" sz="1100" dirty="0">
                <a:latin typeface="Consolas" panose="020B0609020204030204" pitchFamily="49" charset="0"/>
              </a:rPr>
              <a:t>values = numeric(</a:t>
            </a:r>
            <a:r>
              <a:rPr lang="en-US" sz="1100" dirty="0" err="1">
                <a:latin typeface="Consolas" panose="020B0609020204030204" pitchFamily="49" charset="0"/>
              </a:rPr>
              <a:t>iter</a:t>
            </a:r>
            <a:r>
              <a:rPr lang="en-US" sz="1100" dirty="0">
                <a:latin typeface="Consolas" panose="020B0609020204030204" pitchFamily="49" charset="0"/>
              </a:rPr>
              <a:t>)</a:t>
            </a:r>
          </a:p>
          <a:p>
            <a:endParaRPr lang="en-US" sz="1100" dirty="0">
              <a:latin typeface="Consolas" panose="020B0609020204030204" pitchFamily="49" charset="0"/>
            </a:endParaRPr>
          </a:p>
          <a:p>
            <a:r>
              <a:rPr lang="en-US" sz="1100" dirty="0">
                <a:latin typeface="Consolas" panose="020B0609020204030204" pitchFamily="49" charset="0"/>
              </a:rPr>
              <a:t># Loop for Gradient Descent method to find the minimum</a:t>
            </a:r>
          </a:p>
          <a:p>
            <a:r>
              <a:rPr lang="en-US" sz="1100" dirty="0">
                <a:latin typeface="Consolas" panose="020B0609020204030204" pitchFamily="49" charset="0"/>
              </a:rPr>
              <a:t>for(</a:t>
            </a:r>
            <a:r>
              <a:rPr lang="en-US" sz="1100" dirty="0" err="1">
                <a:latin typeface="Consolas" panose="020B0609020204030204" pitchFamily="49" charset="0"/>
              </a:rPr>
              <a:t>i</a:t>
            </a:r>
            <a:r>
              <a:rPr lang="en-US" sz="1100" dirty="0">
                <a:latin typeface="Consolas" panose="020B0609020204030204" pitchFamily="49" charset="0"/>
              </a:rPr>
              <a:t> in </a:t>
            </a:r>
            <a:r>
              <a:rPr lang="en-US" sz="1100" dirty="0" err="1">
                <a:latin typeface="Consolas" panose="020B0609020204030204" pitchFamily="49" charset="0"/>
              </a:rPr>
              <a:t>seq_len</a:t>
            </a:r>
            <a:r>
              <a:rPr lang="en-US" sz="1100" dirty="0">
                <a:latin typeface="Consolas" panose="020B0609020204030204" pitchFamily="49" charset="0"/>
              </a:rPr>
              <a:t>(</a:t>
            </a:r>
            <a:r>
              <a:rPr lang="en-US" sz="1100" dirty="0" err="1">
                <a:latin typeface="Consolas" panose="020B0609020204030204" pitchFamily="49" charset="0"/>
              </a:rPr>
              <a:t>iter</a:t>
            </a:r>
            <a:r>
              <a:rPr lang="en-US" sz="1100" dirty="0">
                <a:latin typeface="Consolas" panose="020B0609020204030204" pitchFamily="49" charset="0"/>
              </a:rPr>
              <a:t>)){</a:t>
            </a:r>
          </a:p>
          <a:p>
            <a:r>
              <a:rPr lang="en-US" sz="1100" dirty="0">
                <a:latin typeface="Consolas" panose="020B0609020204030204" pitchFamily="49" charset="0"/>
              </a:rPr>
              <a:t>  x = x - alpha*gradient(x)</a:t>
            </a:r>
          </a:p>
          <a:p>
            <a:r>
              <a:rPr lang="en-US" sz="1100" dirty="0">
                <a:latin typeface="Consolas" panose="020B0609020204030204" pitchFamily="49" charset="0"/>
              </a:rPr>
              <a:t>  values[</a:t>
            </a:r>
            <a:r>
              <a:rPr lang="en-US" sz="1100" dirty="0" err="1">
                <a:latin typeface="Consolas" panose="020B0609020204030204" pitchFamily="49" charset="0"/>
              </a:rPr>
              <a:t>i</a:t>
            </a:r>
            <a:r>
              <a:rPr lang="en-US" sz="1100" dirty="0">
                <a:latin typeface="Consolas" panose="020B0609020204030204" pitchFamily="49" charset="0"/>
              </a:rPr>
              <a:t>] = x</a:t>
            </a:r>
          </a:p>
          <a:p>
            <a:r>
              <a:rPr lang="en-US" sz="1100" dirty="0">
                <a:latin typeface="Consolas" panose="020B0609020204030204" pitchFamily="49" charset="0"/>
              </a:rPr>
              <a:t>  print(x)</a:t>
            </a:r>
          </a:p>
          <a:p>
            <a:r>
              <a:rPr lang="en-US" sz="1100" dirty="0">
                <a:latin typeface="Consolas" panose="020B0609020204030204" pitchFamily="49" charset="0"/>
              </a:rPr>
              <a:t>}</a:t>
            </a:r>
          </a:p>
          <a:p>
            <a:endParaRPr lang="en-US" sz="1100" dirty="0">
              <a:latin typeface="Consolas" panose="020B0609020204030204" pitchFamily="49" charset="0"/>
            </a:endParaRPr>
          </a:p>
          <a:p>
            <a:r>
              <a:rPr lang="en-US" sz="1100" dirty="0">
                <a:latin typeface="Consolas" panose="020B0609020204030204" pitchFamily="49" charset="0"/>
              </a:rPr>
              <a:t># Output</a:t>
            </a:r>
          </a:p>
          <a:p>
            <a:r>
              <a:rPr lang="en-US" sz="1100" dirty="0">
                <a:latin typeface="Consolas" panose="020B0609020204030204" pitchFamily="49" charset="0"/>
              </a:rPr>
              <a:t>print(paste("The minimum of f(x) is ",</a:t>
            </a:r>
          </a:p>
          <a:p>
            <a:r>
              <a:rPr lang="en-US" sz="1100" dirty="0">
                <a:latin typeface="Consolas" panose="020B0609020204030204" pitchFamily="49" charset="0"/>
              </a:rPr>
              <a:t>            </a:t>
            </a:r>
            <a:r>
              <a:rPr lang="en-US" sz="1100" dirty="0" err="1">
                <a:latin typeface="Consolas" panose="020B0609020204030204" pitchFamily="49" charset="0"/>
              </a:rPr>
              <a:t>objFun</a:t>
            </a:r>
            <a:r>
              <a:rPr lang="en-US" sz="1100" dirty="0">
                <a:latin typeface="Consolas" panose="020B0609020204030204" pitchFamily="49" charset="0"/>
              </a:rPr>
              <a:t>(x),</a:t>
            </a:r>
          </a:p>
          <a:p>
            <a:r>
              <a:rPr lang="en-US" sz="1100" dirty="0">
                <a:latin typeface="Consolas" panose="020B0609020204030204" pitchFamily="49" charset="0"/>
              </a:rPr>
              <a:t>            " at position x = ",</a:t>
            </a:r>
          </a:p>
          <a:p>
            <a:r>
              <a:rPr lang="en-US" sz="1100" dirty="0">
                <a:latin typeface="Consolas" panose="020B0609020204030204" pitchFamily="49" charset="0"/>
              </a:rPr>
              <a:t>            x,</a:t>
            </a:r>
          </a:p>
          <a:p>
            <a:r>
              <a:rPr lang="en-US" sz="1100" dirty="0">
                <a:latin typeface="Consolas" panose="020B0609020204030204" pitchFamily="49" charset="0"/>
              </a:rPr>
              <a:t>            </a:t>
            </a:r>
            <a:r>
              <a:rPr lang="en-US" sz="1100" dirty="0" err="1">
                <a:latin typeface="Consolas" panose="020B0609020204030204" pitchFamily="49" charset="0"/>
              </a:rPr>
              <a:t>sep</a:t>
            </a:r>
            <a:r>
              <a:rPr lang="en-US" sz="1100" dirty="0">
                <a:latin typeface="Consolas" panose="020B0609020204030204" pitchFamily="49" charset="0"/>
              </a:rPr>
              <a:t> = ""))</a:t>
            </a:r>
          </a:p>
          <a:p>
            <a:r>
              <a:rPr lang="en-US" sz="1100" dirty="0">
                <a:latin typeface="Consolas" panose="020B0609020204030204" pitchFamily="49" charset="0"/>
              </a:rPr>
              <a:t>plot(values,</a:t>
            </a:r>
          </a:p>
          <a:p>
            <a:r>
              <a:rPr lang="en-US" sz="1100" dirty="0">
                <a:latin typeface="Consolas" panose="020B0609020204030204" pitchFamily="49" charset="0"/>
              </a:rPr>
              <a:t>     type = "l")</a:t>
            </a:r>
            <a:endParaRPr lang="en-US" sz="1100" dirty="0"/>
          </a:p>
        </p:txBody>
      </p:sp>
      <p:pic>
        <p:nvPicPr>
          <p:cNvPr id="11" name="Picture 10">
            <a:extLst>
              <a:ext uri="{FF2B5EF4-FFF2-40B4-BE49-F238E27FC236}">
                <a16:creationId xmlns:a16="http://schemas.microsoft.com/office/drawing/2014/main" id="{6B56F484-B643-47F7-9A27-16A04AF51BE1}"/>
              </a:ext>
            </a:extLst>
          </p:cNvPr>
          <p:cNvPicPr>
            <a:picLocks noChangeAspect="1"/>
          </p:cNvPicPr>
          <p:nvPr/>
        </p:nvPicPr>
        <p:blipFill>
          <a:blip r:embed="rId4"/>
          <a:stretch>
            <a:fillRect/>
          </a:stretch>
        </p:blipFill>
        <p:spPr>
          <a:xfrm>
            <a:off x="3287700" y="2571750"/>
            <a:ext cx="2568600" cy="2568600"/>
          </a:xfrm>
          <a:prstGeom prst="rect">
            <a:avLst/>
          </a:prstGeom>
          <a:solidFill>
            <a:schemeClr val="accent2"/>
          </a:solidFill>
          <a:ln>
            <a:solidFill>
              <a:schemeClr val="accent2"/>
            </a:solidFill>
          </a:ln>
        </p:spPr>
      </p:pic>
    </p:spTree>
    <p:extLst>
      <p:ext uri="{BB962C8B-B14F-4D97-AF65-F5344CB8AC3E}">
        <p14:creationId xmlns:p14="http://schemas.microsoft.com/office/powerpoint/2010/main" val="19743330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C9FB1-755B-4034-87E4-A20096904BA6}"/>
              </a:ext>
            </a:extLst>
          </p:cNvPr>
          <p:cNvSpPr>
            <a:spLocks noGrp="1"/>
          </p:cNvSpPr>
          <p:nvPr>
            <p:ph type="title"/>
          </p:nvPr>
        </p:nvSpPr>
        <p:spPr/>
        <p:txBody>
          <a:bodyPr/>
          <a:lstStyle/>
          <a:p>
            <a:r>
              <a:rPr lang="en-US" dirty="0"/>
              <a:t>Cross Validation</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2C53F08D-B017-424C-8C0E-0B5D12E04E55}"/>
                  </a:ext>
                </a:extLst>
              </p:cNvPr>
              <p:cNvSpPr>
                <a:spLocks noGrp="1"/>
              </p:cNvSpPr>
              <p:nvPr>
                <p:ph type="body" idx="1"/>
              </p:nvPr>
            </p:nvSpPr>
            <p:spPr/>
            <p:txBody>
              <a:bodyPr/>
              <a:lstStyle/>
              <a:p>
                <a14:m>
                  <m:oMath xmlns:m="http://schemas.openxmlformats.org/officeDocument/2006/math">
                    <m:r>
                      <a:rPr lang="en-US" i="1" dirty="0" smtClean="0">
                        <a:latin typeface="Cambria Math" panose="02040503050406030204" pitchFamily="18" charset="0"/>
                      </a:rPr>
                      <m:t>𝑘</m:t>
                    </m:r>
                  </m:oMath>
                </a14:m>
                <a:r>
                  <a:rPr lang="en-US" dirty="0"/>
                  <a:t>-Fold CV</a:t>
                </a:r>
              </a:p>
              <a:p>
                <a:pPr lvl="1"/>
                <a:r>
                  <a:rPr lang="en-US" dirty="0"/>
                  <a:t>“Non-exhaustive” – Not all ways of splitting the training data are tested. So, this is an approximation.</a:t>
                </a:r>
              </a:p>
              <a:p>
                <a:pPr lvl="1"/>
                <a:r>
                  <a:rPr lang="en-US" dirty="0"/>
                  <a:t>Randomly split the data into </a:t>
                </a:r>
                <a14:m>
                  <m:oMath xmlns:m="http://schemas.openxmlformats.org/officeDocument/2006/math">
                    <m:r>
                      <a:rPr lang="en-US" i="1" dirty="0" smtClean="0">
                        <a:latin typeface="Cambria Math" panose="02040503050406030204" pitchFamily="18" charset="0"/>
                      </a:rPr>
                      <m:t>𝑘</m:t>
                    </m:r>
                  </m:oMath>
                </a14:m>
                <a:r>
                  <a:rPr lang="en-US" dirty="0"/>
                  <a:t> equally-sized subsets. One subset is used as validation while the rest are used for training.</a:t>
                </a:r>
              </a:p>
            </p:txBody>
          </p:sp>
        </mc:Choice>
        <mc:Fallback xmlns="">
          <p:sp>
            <p:nvSpPr>
              <p:cNvPr id="4" name="Text Placeholder 3">
                <a:extLst>
                  <a:ext uri="{FF2B5EF4-FFF2-40B4-BE49-F238E27FC236}">
                    <a16:creationId xmlns:a16="http://schemas.microsoft.com/office/drawing/2014/main" id="{2C53F08D-B017-424C-8C0E-0B5D12E04E55}"/>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57BAE12A-0FE4-49AE-99CA-2E059CE21B78}"/>
                  </a:ext>
                </a:extLst>
              </p:cNvPr>
              <p:cNvSpPr>
                <a:spLocks noGrp="1"/>
              </p:cNvSpPr>
              <p:nvPr>
                <p:ph type="body" idx="2"/>
              </p:nvPr>
            </p:nvSpPr>
            <p:spPr/>
            <p:txBody>
              <a:bodyPr/>
              <a:lstStyle/>
              <a:p>
                <a:r>
                  <a:rPr lang="en-US" dirty="0"/>
                  <a:t>L</a:t>
                </a:r>
                <a14:m>
                  <m:oMath xmlns:m="http://schemas.openxmlformats.org/officeDocument/2006/math">
                    <m:r>
                      <a:rPr lang="en-US" i="1" dirty="0" smtClean="0">
                        <a:latin typeface="Cambria Math" panose="02040503050406030204" pitchFamily="18" charset="0"/>
                      </a:rPr>
                      <m:t>𝑝</m:t>
                    </m:r>
                  </m:oMath>
                </a14:m>
                <a:r>
                  <a:rPr lang="en-US" dirty="0"/>
                  <a:t>OCV: Leave-p-out Cross-Validation</a:t>
                </a:r>
              </a:p>
              <a:p>
                <a:pPr lvl="1"/>
                <a:r>
                  <a:rPr lang="en-US" dirty="0"/>
                  <a:t>“Exhaustive” – All possible ways to dividing the training data are tested.</a:t>
                </a:r>
              </a:p>
              <a:p>
                <a:pPr lvl="1"/>
                <a:r>
                  <a:rPr lang="en-US" dirty="0"/>
                  <a:t>Use </a:t>
                </a:r>
                <a14:m>
                  <m:oMath xmlns:m="http://schemas.openxmlformats.org/officeDocument/2006/math">
                    <m:r>
                      <a:rPr lang="en-US" i="1" dirty="0" smtClean="0">
                        <a:latin typeface="Cambria Math" panose="02040503050406030204" pitchFamily="18" charset="0"/>
                      </a:rPr>
                      <m:t>𝑝</m:t>
                    </m:r>
                  </m:oMath>
                </a14:m>
                <a:r>
                  <a:rPr lang="en-US" dirty="0"/>
                  <a:t> observations as the validation set and the rest as the training set.</a:t>
                </a:r>
              </a:p>
              <a:p>
                <a:pPr lvl="1"/>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𝐶</m:t>
                        </m:r>
                      </m:e>
                      <m:sub>
                        <m:r>
                          <a:rPr lang="en-US" b="0" i="1" smtClean="0">
                            <a:latin typeface="Cambria Math" panose="02040503050406030204" pitchFamily="18" charset="0"/>
                          </a:rPr>
                          <m:t>𝑝</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m:t>
                        </m:r>
                      </m:num>
                      <m:den>
                        <m:r>
                          <a:rPr lang="en-US" b="0" i="1" smtClean="0">
                            <a:latin typeface="Cambria Math" panose="02040503050406030204" pitchFamily="18" charset="0"/>
                          </a:rPr>
                          <m:t>𝑘</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𝑘</m:t>
                            </m:r>
                          </m:e>
                        </m:d>
                        <m:r>
                          <a:rPr lang="en-US" b="0" i="1" smtClean="0">
                            <a:latin typeface="Cambria Math" panose="02040503050406030204" pitchFamily="18" charset="0"/>
                          </a:rPr>
                          <m:t>!</m:t>
                        </m:r>
                      </m:den>
                    </m:f>
                  </m:oMath>
                </a14:m>
                <a:r>
                  <a:rPr lang="en-US" dirty="0"/>
                  <a:t> (Computationally Infeasible)</a:t>
                </a:r>
              </a:p>
            </p:txBody>
          </p:sp>
        </mc:Choice>
        <mc:Fallback xmlns="">
          <p:sp>
            <p:nvSpPr>
              <p:cNvPr id="5" name="Text Placeholder 4">
                <a:extLst>
                  <a:ext uri="{FF2B5EF4-FFF2-40B4-BE49-F238E27FC236}">
                    <a16:creationId xmlns:a16="http://schemas.microsoft.com/office/drawing/2014/main" id="{57BAE12A-0FE4-49AE-99CA-2E059CE21B78}"/>
                  </a:ext>
                </a:extLst>
              </p:cNvPr>
              <p:cNvSpPr>
                <a:spLocks noGrp="1" noRot="1" noChangeAspect="1" noMove="1" noResize="1" noEditPoints="1" noAdjustHandles="1" noChangeArrowheads="1" noChangeShapeType="1" noTextEdit="1"/>
              </p:cNvSpPr>
              <p:nvPr>
                <p:ph type="body" idx="2"/>
              </p:nvPr>
            </p:nvSpPr>
            <p:spPr>
              <a:blipFill>
                <a:blip r:embed="rId3"/>
                <a:stretch>
                  <a:fillRect b="-2033"/>
                </a:stretch>
              </a:blipFill>
            </p:spPr>
            <p:txBody>
              <a:bodyPr/>
              <a:lstStyle/>
              <a:p>
                <a:r>
                  <a:rPr lang="en-US">
                    <a:noFill/>
                  </a:rPr>
                  <a:t> </a:t>
                </a:r>
              </a:p>
            </p:txBody>
          </p:sp>
        </mc:Fallback>
      </mc:AlternateContent>
    </p:spTree>
    <p:extLst>
      <p:ext uri="{BB962C8B-B14F-4D97-AF65-F5344CB8AC3E}">
        <p14:creationId xmlns:p14="http://schemas.microsoft.com/office/powerpoint/2010/main" val="8274754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0E64E-B3EB-41A5-9356-03C57F86565C}"/>
              </a:ext>
            </a:extLst>
          </p:cNvPr>
          <p:cNvSpPr>
            <a:spLocks noGrp="1"/>
          </p:cNvSpPr>
          <p:nvPr>
            <p:ph type="title"/>
          </p:nvPr>
        </p:nvSpPr>
        <p:spPr/>
        <p:txBody>
          <a:bodyPr/>
          <a:lstStyle/>
          <a:p>
            <a:br>
              <a:rPr lang="en-US" dirty="0"/>
            </a:br>
            <a:r>
              <a:rPr lang="en-US" dirty="0"/>
              <a:t>When to parallelize?</a:t>
            </a:r>
            <a:br>
              <a:rPr lang="en-US" dirty="0"/>
            </a:b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08D351D-39B3-4112-8E97-2E96BA61A8E5}"/>
                  </a:ext>
                </a:extLst>
              </p:cNvPr>
              <p:cNvSpPr>
                <a:spLocks noGrp="1"/>
              </p:cNvSpPr>
              <p:nvPr>
                <p:ph type="body" idx="1"/>
              </p:nvPr>
            </p:nvSpPr>
            <p:spPr>
              <a:xfrm>
                <a:off x="319500" y="1592580"/>
                <a:ext cx="2808000" cy="3060424"/>
              </a:xfrm>
            </p:spPr>
            <p:txBody>
              <a:bodyPr/>
              <a:lstStyle/>
              <a:p>
                <a:r>
                  <a:rPr lang="en-US" dirty="0"/>
                  <a:t>Adding processors may seem to help with processing times, but there is always overhead to running the parallelism that will reduce the speed gain.</a:t>
                </a:r>
              </a:p>
              <a:p>
                <a:endParaRPr lang="en-US" dirty="0"/>
              </a:p>
              <a:p>
                <a:endParaRPr lang="en-US" dirty="0"/>
              </a:p>
              <a:p>
                <a:pPr marL="152400" indent="0">
                  <a:buNone/>
                </a:pPr>
                <a:r>
                  <a:rPr lang="en-US" sz="1600" b="1" dirty="0">
                    <a:solidFill>
                      <a:schemeClr val="tx1"/>
                    </a:solidFill>
                  </a:rPr>
                  <a:t>Amdahl’s Law</a:t>
                </a:r>
                <a:r>
                  <a:rPr lang="en-US" dirty="0"/>
                  <a:t>:</a:t>
                </a:r>
              </a:p>
              <a:p>
                <a:pPr marL="609600" lvl="1" indent="0">
                  <a:buNone/>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Speedup</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𝑟</m:t>
                              </m:r>
                            </m:e>
                            <m:sub>
                              <m:r>
                                <a:rPr lang="en-US" sz="1400" b="0" i="1" smtClean="0">
                                  <a:latin typeface="Cambria Math" panose="02040503050406030204" pitchFamily="18" charset="0"/>
                                </a:rPr>
                                <m:t>𝑠</m:t>
                              </m:r>
                            </m:sub>
                          </m:sSub>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𝑟</m:t>
                                  </m:r>
                                </m:e>
                                <m:sub>
                                  <m:r>
                                    <a:rPr lang="en-US" sz="1400" b="0" i="1" smtClean="0">
                                      <a:latin typeface="Cambria Math" panose="02040503050406030204" pitchFamily="18" charset="0"/>
                                    </a:rPr>
                                    <m:t>𝑝</m:t>
                                  </m:r>
                                </m:sub>
                              </m:sSub>
                            </m:num>
                            <m:den>
                              <m:r>
                                <a:rPr lang="en-US" sz="1400" b="0" i="1" smtClean="0">
                                  <a:latin typeface="Cambria Math" panose="02040503050406030204" pitchFamily="18" charset="0"/>
                                </a:rPr>
                                <m:t>𝑛</m:t>
                              </m:r>
                            </m:den>
                          </m:f>
                        </m:den>
                      </m:f>
                    </m:oMath>
                  </m:oMathPara>
                </a14:m>
                <a:endParaRPr lang="en-US" sz="1400" dirty="0"/>
              </a:p>
            </p:txBody>
          </p:sp>
        </mc:Choice>
        <mc:Fallback xmlns="">
          <p:sp>
            <p:nvSpPr>
              <p:cNvPr id="3" name="Text Placeholder 2">
                <a:extLst>
                  <a:ext uri="{FF2B5EF4-FFF2-40B4-BE49-F238E27FC236}">
                    <a16:creationId xmlns:a16="http://schemas.microsoft.com/office/drawing/2014/main" id="{A08D351D-39B3-4112-8E97-2E96BA61A8E5}"/>
                  </a:ext>
                </a:extLst>
              </p:cNvPr>
              <p:cNvSpPr>
                <a:spLocks noGrp="1" noRot="1" noChangeAspect="1" noMove="1" noResize="1" noEditPoints="1" noAdjustHandles="1" noChangeArrowheads="1" noChangeShapeType="1" noTextEdit="1"/>
              </p:cNvSpPr>
              <p:nvPr>
                <p:ph type="body" idx="1"/>
              </p:nvPr>
            </p:nvSpPr>
            <p:spPr>
              <a:xfrm>
                <a:off x="319500" y="1592580"/>
                <a:ext cx="2808000" cy="3060424"/>
              </a:xfrm>
              <a:blipFill>
                <a:blip r:embed="rId2"/>
                <a:stretch>
                  <a:fillRect r="-217"/>
                </a:stretch>
              </a:blipFill>
            </p:spPr>
            <p:txBody>
              <a:bodyPr/>
              <a:lstStyle/>
              <a:p>
                <a:r>
                  <a:rPr lang="en-US">
                    <a:noFill/>
                  </a:rPr>
                  <a:t> </a:t>
                </a:r>
              </a:p>
            </p:txBody>
          </p:sp>
        </mc:Fallback>
      </mc:AlternateContent>
      <p:pic>
        <p:nvPicPr>
          <p:cNvPr id="3074" name="Picture 2">
            <a:extLst>
              <a:ext uri="{FF2B5EF4-FFF2-40B4-BE49-F238E27FC236}">
                <a16:creationId xmlns:a16="http://schemas.microsoft.com/office/drawing/2014/main" id="{F2C61AC2-84DE-4604-B9E1-4B731B238A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4560" y="419100"/>
            <a:ext cx="5510518" cy="43053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3DFC387-6994-407E-9CB4-9A4538A0432F}"/>
              </a:ext>
            </a:extLst>
          </p:cNvPr>
          <p:cNvSpPr/>
          <p:nvPr/>
        </p:nvSpPr>
        <p:spPr>
          <a:xfrm>
            <a:off x="3414560" y="4749514"/>
            <a:ext cx="5409940" cy="261610"/>
          </a:xfrm>
          <a:prstGeom prst="rect">
            <a:avLst/>
          </a:prstGeom>
        </p:spPr>
        <p:txBody>
          <a:bodyPr wrap="square">
            <a:spAutoFit/>
          </a:bodyPr>
          <a:lstStyle/>
          <a:p>
            <a:pPr algn="ctr"/>
            <a:r>
              <a:rPr lang="en-US" sz="1100" dirty="0">
                <a:hlinkClick r:id="rId4"/>
              </a:rPr>
              <a:t>http://www-inst.eecs.berkeley.edu/~n252/paper/Amdahl.pdf</a:t>
            </a:r>
            <a:endParaRPr lang="en-US" sz="1100" dirty="0"/>
          </a:p>
        </p:txBody>
      </p:sp>
      <p:sp>
        <p:nvSpPr>
          <p:cNvPr id="5" name="TextBox 4">
            <a:extLst>
              <a:ext uri="{FF2B5EF4-FFF2-40B4-BE49-F238E27FC236}">
                <a16:creationId xmlns:a16="http://schemas.microsoft.com/office/drawing/2014/main" id="{DFF1907D-C8FE-4BC8-A69B-FD5BBB57278E}"/>
              </a:ext>
            </a:extLst>
          </p:cNvPr>
          <p:cNvSpPr txBox="1"/>
          <p:nvPr/>
        </p:nvSpPr>
        <p:spPr>
          <a:xfrm>
            <a:off x="689874" y="4527342"/>
            <a:ext cx="2581156" cy="430887"/>
          </a:xfrm>
          <a:prstGeom prst="rect">
            <a:avLst/>
          </a:prstGeom>
          <a:noFill/>
        </p:spPr>
        <p:txBody>
          <a:bodyPr wrap="none" rtlCol="0">
            <a:spAutoFit/>
          </a:bodyPr>
          <a:lstStyle/>
          <a:p>
            <a:r>
              <a:rPr lang="en-US" sz="1100" dirty="0" err="1">
                <a:latin typeface="Cambria" panose="02040503050406030204" pitchFamily="18" charset="0"/>
                <a:ea typeface="Cambria" panose="02040503050406030204" pitchFamily="18" charset="0"/>
              </a:rPr>
              <a:t>r</a:t>
            </a:r>
            <a:r>
              <a:rPr lang="en-US" sz="1100" baseline="-25000" dirty="0" err="1">
                <a:latin typeface="Cambria" panose="02040503050406030204" pitchFamily="18" charset="0"/>
                <a:ea typeface="Cambria" panose="02040503050406030204" pitchFamily="18" charset="0"/>
              </a:rPr>
              <a:t>s</a:t>
            </a:r>
            <a:r>
              <a:rPr lang="en-US" sz="1100" dirty="0"/>
              <a:t> = Ratio of program that is sequential</a:t>
            </a:r>
          </a:p>
          <a:p>
            <a:r>
              <a:rPr lang="en-US" sz="1100" dirty="0" err="1">
                <a:latin typeface="Cambria" panose="02040503050406030204" pitchFamily="18" charset="0"/>
                <a:ea typeface="Cambria" panose="02040503050406030204" pitchFamily="18" charset="0"/>
              </a:rPr>
              <a:t>r</a:t>
            </a:r>
            <a:r>
              <a:rPr lang="en-US" sz="1100" baseline="-25000" dirty="0" err="1">
                <a:latin typeface="Cambria" panose="02040503050406030204" pitchFamily="18" charset="0"/>
                <a:ea typeface="Cambria" panose="02040503050406030204" pitchFamily="18" charset="0"/>
              </a:rPr>
              <a:t>p</a:t>
            </a:r>
            <a:r>
              <a:rPr lang="en-US" sz="1100" dirty="0"/>
              <a:t> = Ratio of program that is parallel</a:t>
            </a:r>
          </a:p>
        </p:txBody>
      </p:sp>
    </p:spTree>
    <p:extLst>
      <p:ext uri="{BB962C8B-B14F-4D97-AF65-F5344CB8AC3E}">
        <p14:creationId xmlns:p14="http://schemas.microsoft.com/office/powerpoint/2010/main" val="2931635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36C1D-D1E3-4506-80F5-073119852021}"/>
              </a:ext>
            </a:extLst>
          </p:cNvPr>
          <p:cNvSpPr>
            <a:spLocks noGrp="1"/>
          </p:cNvSpPr>
          <p:nvPr>
            <p:ph type="title"/>
          </p:nvPr>
        </p:nvSpPr>
        <p:spPr/>
        <p:txBody>
          <a:bodyPr/>
          <a:lstStyle/>
          <a:p>
            <a:r>
              <a:rPr lang="en-US" dirty="0"/>
              <a:t>Training Parallelization </a:t>
            </a:r>
            <a:r>
              <a:rPr lang="en-US" sz="2400" dirty="0"/>
              <a:t>- Packages</a:t>
            </a:r>
            <a:endParaRPr lang="en-US" dirty="0"/>
          </a:p>
        </p:txBody>
      </p:sp>
      <p:sp>
        <p:nvSpPr>
          <p:cNvPr id="3" name="Text Placeholder 2">
            <a:extLst>
              <a:ext uri="{FF2B5EF4-FFF2-40B4-BE49-F238E27FC236}">
                <a16:creationId xmlns:a16="http://schemas.microsoft.com/office/drawing/2014/main" id="{0EA71ED9-8F79-47CD-87FC-1750AD66A6E8}"/>
              </a:ext>
            </a:extLst>
          </p:cNvPr>
          <p:cNvSpPr>
            <a:spLocks noGrp="1"/>
          </p:cNvSpPr>
          <p:nvPr>
            <p:ph type="body" idx="1"/>
          </p:nvPr>
        </p:nvSpPr>
        <p:spPr/>
        <p:txBody>
          <a:bodyPr/>
          <a:lstStyle/>
          <a:p>
            <a:r>
              <a:rPr lang="en-US" dirty="0"/>
              <a:t>In R</a:t>
            </a:r>
          </a:p>
          <a:p>
            <a:pPr lvl="1"/>
            <a:r>
              <a:rPr lang="en-US" dirty="0"/>
              <a:t>parallel, foreach, </a:t>
            </a:r>
            <a:r>
              <a:rPr lang="en-US" dirty="0" err="1"/>
              <a:t>doParallel</a:t>
            </a:r>
            <a:r>
              <a:rPr lang="en-US" dirty="0"/>
              <a:t>, </a:t>
            </a:r>
            <a:r>
              <a:rPr lang="en-US" dirty="0" err="1"/>
              <a:t>doMC</a:t>
            </a:r>
            <a:r>
              <a:rPr lang="en-US" dirty="0"/>
              <a:t>, </a:t>
            </a:r>
            <a:r>
              <a:rPr lang="en-US" dirty="0" err="1"/>
              <a:t>doSNOW</a:t>
            </a:r>
            <a:r>
              <a:rPr lang="en-US" dirty="0"/>
              <a:t>, </a:t>
            </a:r>
            <a:r>
              <a:rPr lang="en-US" dirty="0" err="1"/>
              <a:t>doMPI</a:t>
            </a:r>
            <a:endParaRPr lang="en-US" dirty="0"/>
          </a:p>
          <a:p>
            <a:pPr lvl="1"/>
            <a:r>
              <a:rPr lang="en-US" dirty="0">
                <a:hlinkClick r:id="rId2"/>
              </a:rPr>
              <a:t>https://cran.r-project.org/web/views/HighPerformanceComputing.html</a:t>
            </a:r>
            <a:endParaRPr lang="en-US" dirty="0"/>
          </a:p>
          <a:p>
            <a:pPr lvl="1"/>
            <a:r>
              <a:rPr lang="en-US" dirty="0"/>
              <a:t>Example: </a:t>
            </a:r>
            <a:r>
              <a:rPr lang="en-US" dirty="0">
                <a:hlinkClick r:id="rId3"/>
              </a:rPr>
              <a:t>https://nceas.github.io/oss-lessons/parallel-computing-in-r/parallel-computing-in-r.html</a:t>
            </a:r>
            <a:endParaRPr lang="en-US" dirty="0"/>
          </a:p>
        </p:txBody>
      </p:sp>
      <p:sp>
        <p:nvSpPr>
          <p:cNvPr id="4" name="Text Placeholder 3">
            <a:extLst>
              <a:ext uri="{FF2B5EF4-FFF2-40B4-BE49-F238E27FC236}">
                <a16:creationId xmlns:a16="http://schemas.microsoft.com/office/drawing/2014/main" id="{EC6BE4A9-F619-4E5B-8463-C2CC8C84FF55}"/>
              </a:ext>
            </a:extLst>
          </p:cNvPr>
          <p:cNvSpPr>
            <a:spLocks noGrp="1"/>
          </p:cNvSpPr>
          <p:nvPr>
            <p:ph type="body" idx="2"/>
          </p:nvPr>
        </p:nvSpPr>
        <p:spPr/>
        <p:txBody>
          <a:bodyPr/>
          <a:lstStyle/>
          <a:p>
            <a:r>
              <a:rPr lang="en-US" dirty="0"/>
              <a:t>In Python</a:t>
            </a:r>
          </a:p>
          <a:p>
            <a:pPr lvl="1"/>
            <a:r>
              <a:rPr lang="en-US" dirty="0"/>
              <a:t>multiprocessing, Dask, </a:t>
            </a:r>
            <a:r>
              <a:rPr lang="en-US" dirty="0" err="1"/>
              <a:t>Numba</a:t>
            </a:r>
            <a:r>
              <a:rPr lang="en-US" dirty="0"/>
              <a:t>, etc.</a:t>
            </a:r>
          </a:p>
          <a:p>
            <a:pPr lvl="1"/>
            <a:r>
              <a:rPr lang="en-US" dirty="0">
                <a:hlinkClick r:id="rId4"/>
              </a:rPr>
              <a:t>https://wiki.python.org/moin/ParallelProcessing</a:t>
            </a:r>
            <a:endParaRPr lang="en-US" dirty="0"/>
          </a:p>
          <a:p>
            <a:pPr lvl="1"/>
            <a:r>
              <a:rPr lang="en-US" dirty="0"/>
              <a:t>Example: </a:t>
            </a:r>
            <a:r>
              <a:rPr lang="en-US" dirty="0">
                <a:hlinkClick r:id="rId5"/>
              </a:rPr>
              <a:t>https://nbviewer.jupyter.org/gist/ogrisel/5115540/Model%20Selection%20for%20the%20Nystroem%20Method.ipynb</a:t>
            </a:r>
            <a:endParaRPr lang="en-US" dirty="0"/>
          </a:p>
        </p:txBody>
      </p:sp>
    </p:spTree>
    <p:extLst>
      <p:ext uri="{BB962C8B-B14F-4D97-AF65-F5344CB8AC3E}">
        <p14:creationId xmlns:p14="http://schemas.microsoft.com/office/powerpoint/2010/main" val="10442006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6E77B-DDFB-4963-AF35-84D6C5588FB0}"/>
              </a:ext>
            </a:extLst>
          </p:cNvPr>
          <p:cNvSpPr>
            <a:spLocks noGrp="1"/>
          </p:cNvSpPr>
          <p:nvPr>
            <p:ph type="title"/>
          </p:nvPr>
        </p:nvSpPr>
        <p:spPr>
          <a:xfrm>
            <a:off x="422150" y="575950"/>
            <a:ext cx="4149851" cy="635400"/>
          </a:xfrm>
        </p:spPr>
        <p:txBody>
          <a:bodyPr/>
          <a:lstStyle/>
          <a:p>
            <a:r>
              <a:rPr lang="en-US" sz="2400" dirty="0">
                <a:latin typeface="Consolas" panose="020B0609020204030204" pitchFamily="49" charset="0"/>
              </a:rPr>
              <a:t>caret</a:t>
            </a:r>
            <a:r>
              <a:rPr lang="en-US" sz="2400" dirty="0"/>
              <a:t> Example</a:t>
            </a:r>
          </a:p>
        </p:txBody>
      </p:sp>
      <p:sp>
        <p:nvSpPr>
          <p:cNvPr id="3" name="Text Placeholder 2">
            <a:extLst>
              <a:ext uri="{FF2B5EF4-FFF2-40B4-BE49-F238E27FC236}">
                <a16:creationId xmlns:a16="http://schemas.microsoft.com/office/drawing/2014/main" id="{28A0BEE5-F946-4119-B32D-24FD7DEB4681}"/>
              </a:ext>
            </a:extLst>
          </p:cNvPr>
          <p:cNvSpPr>
            <a:spLocks noGrp="1"/>
          </p:cNvSpPr>
          <p:nvPr>
            <p:ph type="body" idx="1"/>
          </p:nvPr>
        </p:nvSpPr>
        <p:spPr>
          <a:xfrm>
            <a:off x="0" y="1211350"/>
            <a:ext cx="4572001" cy="3393725"/>
          </a:xfrm>
        </p:spPr>
        <p:txBody>
          <a:bodyPr/>
          <a:lstStyle/>
          <a:p>
            <a:pPr marL="139700" indent="0">
              <a:buNone/>
            </a:pPr>
            <a:r>
              <a:rPr lang="en-US" sz="1100" dirty="0" err="1">
                <a:latin typeface="Consolas" panose="020B0609020204030204" pitchFamily="49" charset="0"/>
              </a:rPr>
              <a:t>fitControl</a:t>
            </a:r>
            <a:r>
              <a:rPr lang="en-US" sz="1100" dirty="0">
                <a:latin typeface="Consolas" panose="020B0609020204030204" pitchFamily="49" charset="0"/>
              </a:rPr>
              <a:t> &lt;- </a:t>
            </a:r>
            <a:r>
              <a:rPr lang="en-US" sz="1100" dirty="0" err="1">
                <a:latin typeface="Consolas" panose="020B0609020204030204" pitchFamily="49" charset="0"/>
              </a:rPr>
              <a:t>trainControl</a:t>
            </a:r>
            <a:r>
              <a:rPr lang="en-US" sz="1100" dirty="0">
                <a:latin typeface="Consolas" panose="020B0609020204030204" pitchFamily="49" charset="0"/>
              </a:rPr>
              <a:t>(## 10-fold CV</a:t>
            </a:r>
          </a:p>
          <a:p>
            <a:pPr marL="139700" indent="0">
              <a:buNone/>
            </a:pPr>
            <a:r>
              <a:rPr lang="en-US" sz="1100" dirty="0">
                <a:latin typeface="Consolas" panose="020B0609020204030204" pitchFamily="49" charset="0"/>
              </a:rPr>
              <a:t>                           method = "</a:t>
            </a:r>
            <a:r>
              <a:rPr lang="en-US" sz="1100" dirty="0" err="1">
                <a:latin typeface="Consolas" panose="020B0609020204030204" pitchFamily="49" charset="0"/>
              </a:rPr>
              <a:t>repeatedcv</a:t>
            </a:r>
            <a:r>
              <a:rPr lang="en-US" sz="1100" dirty="0">
                <a:latin typeface="Consolas" panose="020B0609020204030204" pitchFamily="49" charset="0"/>
              </a:rPr>
              <a:t>",</a:t>
            </a:r>
          </a:p>
          <a:p>
            <a:pPr marL="139700" indent="0">
              <a:buNone/>
            </a:pPr>
            <a:r>
              <a:rPr lang="en-US" sz="1100" dirty="0">
                <a:latin typeface="Consolas" panose="020B0609020204030204" pitchFamily="49" charset="0"/>
              </a:rPr>
              <a:t>                           number = 10,</a:t>
            </a:r>
          </a:p>
          <a:p>
            <a:pPr marL="139700" indent="0">
              <a:buNone/>
            </a:pPr>
            <a:r>
              <a:rPr lang="en-US" sz="1100" dirty="0">
                <a:latin typeface="Consolas" panose="020B0609020204030204" pitchFamily="49" charset="0"/>
              </a:rPr>
              <a:t>                           ## repeated ten times</a:t>
            </a:r>
          </a:p>
          <a:p>
            <a:pPr marL="139700" indent="0">
              <a:buNone/>
            </a:pPr>
            <a:r>
              <a:rPr lang="en-US" sz="1100" dirty="0">
                <a:latin typeface="Consolas" panose="020B0609020204030204" pitchFamily="49" charset="0"/>
              </a:rPr>
              <a:t>                           repeats = 10)</a:t>
            </a:r>
          </a:p>
          <a:p>
            <a:pPr marL="139700" indent="0">
              <a:buNone/>
            </a:pPr>
            <a:endParaRPr lang="en-US" sz="1100" dirty="0">
              <a:latin typeface="Consolas" panose="020B0609020204030204" pitchFamily="49" charset="0"/>
            </a:endParaRPr>
          </a:p>
          <a:p>
            <a:pPr marL="139700" indent="0">
              <a:buNone/>
            </a:pPr>
            <a:r>
              <a:rPr lang="en-US" sz="1100" dirty="0" err="1">
                <a:latin typeface="Consolas" panose="020B0609020204030204" pitchFamily="49" charset="0"/>
              </a:rPr>
              <a:t>gbmGrid</a:t>
            </a:r>
            <a:r>
              <a:rPr lang="en-US" sz="1100" dirty="0">
                <a:latin typeface="Consolas" panose="020B0609020204030204" pitchFamily="49" charset="0"/>
              </a:rPr>
              <a:t> &lt;-  </a:t>
            </a:r>
            <a:r>
              <a:rPr lang="en-US" sz="1100" dirty="0" err="1">
                <a:latin typeface="Consolas" panose="020B0609020204030204" pitchFamily="49" charset="0"/>
              </a:rPr>
              <a:t>expand.grid</a:t>
            </a:r>
            <a:r>
              <a:rPr lang="en-US" sz="1100" dirty="0">
                <a:latin typeface="Consolas" panose="020B0609020204030204" pitchFamily="49" charset="0"/>
              </a:rPr>
              <a:t>(</a:t>
            </a:r>
            <a:r>
              <a:rPr lang="en-US" sz="1100" dirty="0" err="1">
                <a:latin typeface="Consolas" panose="020B0609020204030204" pitchFamily="49" charset="0"/>
              </a:rPr>
              <a:t>interaction.depth</a:t>
            </a:r>
            <a:r>
              <a:rPr lang="en-US" sz="1100" dirty="0">
                <a:latin typeface="Consolas" panose="020B0609020204030204" pitchFamily="49" charset="0"/>
              </a:rPr>
              <a:t> = c(1, 5, 9), </a:t>
            </a:r>
          </a:p>
          <a:p>
            <a:pPr marL="139700" indent="0">
              <a:buNone/>
            </a:pPr>
            <a:r>
              <a:rPr lang="en-US" sz="1100" dirty="0">
                <a:latin typeface="Consolas" panose="020B0609020204030204" pitchFamily="49" charset="0"/>
              </a:rPr>
              <a:t>                        </a:t>
            </a:r>
            <a:r>
              <a:rPr lang="en-US" sz="1100" dirty="0" err="1">
                <a:latin typeface="Consolas" panose="020B0609020204030204" pitchFamily="49" charset="0"/>
              </a:rPr>
              <a:t>n.trees</a:t>
            </a:r>
            <a:r>
              <a:rPr lang="en-US" sz="1100" dirty="0">
                <a:latin typeface="Consolas" panose="020B0609020204030204" pitchFamily="49" charset="0"/>
              </a:rPr>
              <a:t> = (1:30)*50, </a:t>
            </a:r>
          </a:p>
          <a:p>
            <a:pPr marL="139700" indent="0">
              <a:buNone/>
            </a:pPr>
            <a:r>
              <a:rPr lang="en-US" sz="1100" dirty="0">
                <a:latin typeface="Consolas" panose="020B0609020204030204" pitchFamily="49" charset="0"/>
              </a:rPr>
              <a:t>                        shrinkage = 0.1,</a:t>
            </a:r>
          </a:p>
          <a:p>
            <a:pPr marL="139700" indent="0">
              <a:buNone/>
            </a:pPr>
            <a:r>
              <a:rPr lang="en-US" sz="1100" dirty="0">
                <a:latin typeface="Consolas" panose="020B0609020204030204" pitchFamily="49" charset="0"/>
              </a:rPr>
              <a:t>                        </a:t>
            </a:r>
            <a:r>
              <a:rPr lang="en-US" sz="1100" dirty="0" err="1">
                <a:latin typeface="Consolas" panose="020B0609020204030204" pitchFamily="49" charset="0"/>
              </a:rPr>
              <a:t>n.minobsinnode</a:t>
            </a:r>
            <a:r>
              <a:rPr lang="en-US" sz="1100" dirty="0">
                <a:latin typeface="Consolas" panose="020B0609020204030204" pitchFamily="49" charset="0"/>
              </a:rPr>
              <a:t> = 20)</a:t>
            </a:r>
          </a:p>
          <a:p>
            <a:pPr marL="139700" indent="0">
              <a:buNone/>
            </a:pPr>
            <a:r>
              <a:rPr lang="en-US" sz="1100" dirty="0">
                <a:latin typeface="Consolas" panose="020B0609020204030204" pitchFamily="49" charset="0"/>
              </a:rPr>
              <a:t>                        </a:t>
            </a:r>
          </a:p>
          <a:p>
            <a:pPr marL="139700" indent="0">
              <a:buNone/>
            </a:pPr>
            <a:r>
              <a:rPr lang="en-US" sz="1100" dirty="0" err="1">
                <a:latin typeface="Consolas" panose="020B0609020204030204" pitchFamily="49" charset="0"/>
              </a:rPr>
              <a:t>gbmFit</a:t>
            </a:r>
            <a:r>
              <a:rPr lang="en-US" sz="1100" dirty="0">
                <a:latin typeface="Consolas" panose="020B0609020204030204" pitchFamily="49" charset="0"/>
              </a:rPr>
              <a:t>  &lt;- train(Class ~ ., data = training, </a:t>
            </a:r>
          </a:p>
          <a:p>
            <a:pPr marL="139700" indent="0">
              <a:buNone/>
            </a:pPr>
            <a:r>
              <a:rPr lang="en-US" sz="1100" dirty="0">
                <a:latin typeface="Consolas" panose="020B0609020204030204" pitchFamily="49" charset="0"/>
              </a:rPr>
              <a:t>                 method = "</a:t>
            </a:r>
            <a:r>
              <a:rPr lang="en-US" sz="1100" dirty="0" err="1">
                <a:latin typeface="Consolas" panose="020B0609020204030204" pitchFamily="49" charset="0"/>
              </a:rPr>
              <a:t>gbm</a:t>
            </a:r>
            <a:r>
              <a:rPr lang="en-US" sz="1100" dirty="0">
                <a:latin typeface="Consolas" panose="020B0609020204030204" pitchFamily="49" charset="0"/>
              </a:rPr>
              <a:t>", </a:t>
            </a:r>
          </a:p>
          <a:p>
            <a:pPr marL="139700" indent="0">
              <a:buNone/>
            </a:pPr>
            <a:r>
              <a:rPr lang="en-US" sz="1100" dirty="0">
                <a:latin typeface="Consolas" panose="020B0609020204030204" pitchFamily="49" charset="0"/>
              </a:rPr>
              <a:t>                 </a:t>
            </a:r>
            <a:r>
              <a:rPr lang="en-US" sz="1100" dirty="0" err="1">
                <a:latin typeface="Consolas" panose="020B0609020204030204" pitchFamily="49" charset="0"/>
              </a:rPr>
              <a:t>trControl</a:t>
            </a:r>
            <a:r>
              <a:rPr lang="en-US" sz="1100" dirty="0">
                <a:latin typeface="Consolas" panose="020B0609020204030204" pitchFamily="49" charset="0"/>
              </a:rPr>
              <a:t> = </a:t>
            </a:r>
            <a:r>
              <a:rPr lang="en-US" sz="1100" dirty="0" err="1">
                <a:latin typeface="Consolas" panose="020B0609020204030204" pitchFamily="49" charset="0"/>
              </a:rPr>
              <a:t>fitControl</a:t>
            </a:r>
            <a:r>
              <a:rPr lang="en-US" sz="1100" dirty="0">
                <a:latin typeface="Consolas" panose="020B0609020204030204" pitchFamily="49" charset="0"/>
              </a:rPr>
              <a:t>, </a:t>
            </a:r>
          </a:p>
          <a:p>
            <a:pPr marL="139700" indent="0">
              <a:buNone/>
            </a:pPr>
            <a:r>
              <a:rPr lang="en-US" sz="1100" dirty="0">
                <a:latin typeface="Consolas" panose="020B0609020204030204" pitchFamily="49" charset="0"/>
              </a:rPr>
              <a:t>                 verbose = FALSE,</a:t>
            </a:r>
          </a:p>
          <a:p>
            <a:pPr marL="139700" indent="0">
              <a:buNone/>
            </a:pPr>
            <a:r>
              <a:rPr lang="en-US" sz="1100" dirty="0">
                <a:latin typeface="Consolas" panose="020B0609020204030204" pitchFamily="49" charset="0"/>
              </a:rPr>
              <a:t>                 </a:t>
            </a:r>
            <a:r>
              <a:rPr lang="en-US" sz="1100" dirty="0" err="1">
                <a:latin typeface="Consolas" panose="020B0609020204030204" pitchFamily="49" charset="0"/>
              </a:rPr>
              <a:t>tuneGrid</a:t>
            </a:r>
            <a:r>
              <a:rPr lang="en-US" sz="1100" dirty="0">
                <a:latin typeface="Consolas" panose="020B0609020204030204" pitchFamily="49" charset="0"/>
              </a:rPr>
              <a:t> = </a:t>
            </a:r>
            <a:r>
              <a:rPr lang="en-US" sz="1100" dirty="0" err="1">
                <a:latin typeface="Consolas" panose="020B0609020204030204" pitchFamily="49" charset="0"/>
              </a:rPr>
              <a:t>gbmGrid</a:t>
            </a:r>
            <a:r>
              <a:rPr lang="en-US" sz="1100" dirty="0">
                <a:latin typeface="Consolas" panose="020B0609020204030204" pitchFamily="49" charset="0"/>
              </a:rPr>
              <a:t>)</a:t>
            </a:r>
          </a:p>
        </p:txBody>
      </p:sp>
      <p:sp>
        <p:nvSpPr>
          <p:cNvPr id="4" name="Text Placeholder 3">
            <a:extLst>
              <a:ext uri="{FF2B5EF4-FFF2-40B4-BE49-F238E27FC236}">
                <a16:creationId xmlns:a16="http://schemas.microsoft.com/office/drawing/2014/main" id="{002E2FB5-0824-46DF-B58A-E6D7293E6085}"/>
              </a:ext>
            </a:extLst>
          </p:cNvPr>
          <p:cNvSpPr>
            <a:spLocks noGrp="1"/>
          </p:cNvSpPr>
          <p:nvPr>
            <p:ph type="body" idx="2"/>
          </p:nvPr>
        </p:nvSpPr>
        <p:spPr>
          <a:xfrm>
            <a:off x="4571878" y="251460"/>
            <a:ext cx="4442582" cy="4640580"/>
          </a:xfrm>
          <a:solidFill>
            <a:schemeClr val="bg1"/>
          </a:solidFill>
          <a:ln>
            <a:solidFill>
              <a:schemeClr val="accent1"/>
            </a:solidFill>
          </a:ln>
        </p:spPr>
        <p:txBody>
          <a:bodyPr/>
          <a:lstStyle/>
          <a:p>
            <a:pPr marL="139700" indent="0">
              <a:buNone/>
            </a:pPr>
            <a:r>
              <a:rPr lang="en-US" sz="800" dirty="0">
                <a:latin typeface="Consolas" panose="020B0609020204030204" pitchFamily="49" charset="0"/>
              </a:rPr>
              <a:t>## Stochastic Gradient Boosting </a:t>
            </a:r>
          </a:p>
          <a:p>
            <a:pPr marL="139700" indent="0">
              <a:buNone/>
            </a:pPr>
            <a:r>
              <a:rPr lang="en-US" sz="800" dirty="0">
                <a:latin typeface="Consolas" panose="020B0609020204030204" pitchFamily="49" charset="0"/>
              </a:rPr>
              <a:t>## </a:t>
            </a:r>
          </a:p>
          <a:p>
            <a:pPr marL="139700" indent="0">
              <a:buNone/>
            </a:pPr>
            <a:r>
              <a:rPr lang="en-US" sz="800" dirty="0">
                <a:latin typeface="Consolas" panose="020B0609020204030204" pitchFamily="49" charset="0"/>
              </a:rPr>
              <a:t>## 157 samples</a:t>
            </a:r>
          </a:p>
          <a:p>
            <a:pPr marL="139700" indent="0">
              <a:buNone/>
            </a:pPr>
            <a:r>
              <a:rPr lang="en-US" sz="800" dirty="0">
                <a:latin typeface="Consolas" panose="020B0609020204030204" pitchFamily="49" charset="0"/>
              </a:rPr>
              <a:t>##  60 predictor</a:t>
            </a:r>
          </a:p>
          <a:p>
            <a:pPr marL="139700" indent="0">
              <a:buNone/>
            </a:pPr>
            <a:r>
              <a:rPr lang="en-US" sz="800" dirty="0">
                <a:latin typeface="Consolas" panose="020B0609020204030204" pitchFamily="49" charset="0"/>
              </a:rPr>
              <a:t>##   2 classes: 'M', 'R' </a:t>
            </a:r>
          </a:p>
          <a:p>
            <a:pPr marL="139700" indent="0">
              <a:buNone/>
            </a:pPr>
            <a:r>
              <a:rPr lang="en-US" sz="800" dirty="0">
                <a:latin typeface="Consolas" panose="020B0609020204030204" pitchFamily="49" charset="0"/>
              </a:rPr>
              <a:t>## </a:t>
            </a:r>
          </a:p>
          <a:p>
            <a:pPr marL="139700" indent="0">
              <a:buNone/>
            </a:pPr>
            <a:r>
              <a:rPr lang="en-US" sz="800" dirty="0">
                <a:latin typeface="Consolas" panose="020B0609020204030204" pitchFamily="49" charset="0"/>
              </a:rPr>
              <a:t>## No pre-processing</a:t>
            </a:r>
          </a:p>
          <a:p>
            <a:pPr marL="139700" indent="0">
              <a:buNone/>
            </a:pPr>
            <a:r>
              <a:rPr lang="en-US" sz="800" dirty="0">
                <a:latin typeface="Consolas" panose="020B0609020204030204" pitchFamily="49" charset="0"/>
              </a:rPr>
              <a:t>## Resampling: Cross-Validated (10 fold, repeated 10 times) </a:t>
            </a:r>
          </a:p>
          <a:p>
            <a:pPr marL="139700" indent="0">
              <a:buNone/>
            </a:pPr>
            <a:r>
              <a:rPr lang="en-US" sz="800" dirty="0">
                <a:latin typeface="Consolas" panose="020B0609020204030204" pitchFamily="49" charset="0"/>
              </a:rPr>
              <a:t>## Summary of sample sizes: 141, 142, 141, 142, 141, 142, ... </a:t>
            </a:r>
          </a:p>
          <a:p>
            <a:pPr marL="139700" indent="0">
              <a:buNone/>
            </a:pPr>
            <a:r>
              <a:rPr lang="en-US" sz="800" dirty="0">
                <a:latin typeface="Consolas" panose="020B0609020204030204" pitchFamily="49" charset="0"/>
              </a:rPr>
              <a:t>## Resampling results across tuning parameters:</a:t>
            </a:r>
          </a:p>
          <a:p>
            <a:pPr marL="139700" indent="0">
              <a:buNone/>
            </a:pPr>
            <a:r>
              <a:rPr lang="en-US" sz="800" dirty="0">
                <a:latin typeface="Consolas" panose="020B0609020204030204" pitchFamily="49" charset="0"/>
              </a:rPr>
              <a:t>## </a:t>
            </a:r>
          </a:p>
          <a:p>
            <a:pPr marL="139700" indent="0">
              <a:buNone/>
            </a:pPr>
            <a:r>
              <a:rPr lang="en-US" sz="800" dirty="0">
                <a:latin typeface="Consolas" panose="020B0609020204030204" pitchFamily="49" charset="0"/>
              </a:rPr>
              <a:t>##   </a:t>
            </a:r>
            <a:r>
              <a:rPr lang="en-US" sz="800" dirty="0" err="1">
                <a:latin typeface="Consolas" panose="020B0609020204030204" pitchFamily="49" charset="0"/>
              </a:rPr>
              <a:t>interaction.depth</a:t>
            </a:r>
            <a:r>
              <a:rPr lang="en-US" sz="800" dirty="0">
                <a:latin typeface="Consolas" panose="020B0609020204030204" pitchFamily="49" charset="0"/>
              </a:rPr>
              <a:t>  </a:t>
            </a:r>
            <a:r>
              <a:rPr lang="en-US" sz="800" dirty="0" err="1">
                <a:latin typeface="Consolas" panose="020B0609020204030204" pitchFamily="49" charset="0"/>
              </a:rPr>
              <a:t>n.trees</a:t>
            </a:r>
            <a:r>
              <a:rPr lang="en-US" sz="800" dirty="0">
                <a:latin typeface="Consolas" panose="020B0609020204030204" pitchFamily="49" charset="0"/>
              </a:rPr>
              <a:t>  Accuracy  Kappa</a:t>
            </a:r>
          </a:p>
          <a:p>
            <a:pPr marL="139700" indent="0">
              <a:buNone/>
            </a:pPr>
            <a:r>
              <a:rPr lang="en-US" sz="800" dirty="0">
                <a:latin typeface="Consolas" panose="020B0609020204030204" pitchFamily="49" charset="0"/>
              </a:rPr>
              <a:t>##   1                    50     0.78      0.56 </a:t>
            </a:r>
          </a:p>
          <a:p>
            <a:pPr marL="139700" indent="0">
              <a:buNone/>
            </a:pPr>
            <a:r>
              <a:rPr lang="en-US" sz="800" dirty="0">
                <a:latin typeface="Consolas" panose="020B0609020204030204" pitchFamily="49" charset="0"/>
              </a:rPr>
              <a:t>##   1                   100     0.81      0.61 </a:t>
            </a:r>
          </a:p>
          <a:p>
            <a:pPr marL="139700" indent="0">
              <a:buNone/>
            </a:pPr>
            <a:r>
              <a:rPr lang="en-US" sz="800" dirty="0">
                <a:latin typeface="Consolas" panose="020B0609020204030204" pitchFamily="49" charset="0"/>
              </a:rPr>
              <a:t>##   1                   150     0.82      0.63 </a:t>
            </a:r>
          </a:p>
          <a:p>
            <a:pPr marL="139700" indent="0">
              <a:buNone/>
            </a:pPr>
            <a:r>
              <a:rPr lang="en-US" sz="800" dirty="0">
                <a:latin typeface="Consolas" panose="020B0609020204030204" pitchFamily="49" charset="0"/>
              </a:rPr>
              <a:t>##   1                   200     0.83      0.65 </a:t>
            </a:r>
          </a:p>
          <a:p>
            <a:pPr marL="139700" indent="0">
              <a:buNone/>
            </a:pPr>
            <a:r>
              <a:rPr lang="en-US" sz="800" dirty="0">
                <a:latin typeface="Consolas" panose="020B0609020204030204" pitchFamily="49" charset="0"/>
              </a:rPr>
              <a:t>##   1                   250     0.82      0.65 </a:t>
            </a:r>
          </a:p>
          <a:p>
            <a:pPr marL="139700" indent="0">
              <a:buNone/>
            </a:pPr>
            <a:r>
              <a:rPr lang="en-US" sz="800" dirty="0">
                <a:latin typeface="Consolas" panose="020B0609020204030204" pitchFamily="49" charset="0"/>
              </a:rPr>
              <a:t>##   1                   300     0.83      0.65 </a:t>
            </a:r>
          </a:p>
          <a:p>
            <a:pPr marL="139700" indent="0">
              <a:buNone/>
            </a:pPr>
            <a:r>
              <a:rPr lang="en-US" sz="800" dirty="0">
                <a:latin typeface="Consolas" panose="020B0609020204030204" pitchFamily="49" charset="0"/>
              </a:rPr>
              <a:t>##   :                   :        :         : </a:t>
            </a:r>
          </a:p>
          <a:p>
            <a:pPr marL="139700" indent="0">
              <a:buNone/>
            </a:pPr>
            <a:r>
              <a:rPr lang="en-US" sz="800" dirty="0">
                <a:latin typeface="Consolas" panose="020B0609020204030204" pitchFamily="49" charset="0"/>
              </a:rPr>
              <a:t>##   9                  1350     0.85      0.69 </a:t>
            </a:r>
          </a:p>
          <a:p>
            <a:pPr marL="139700" indent="0">
              <a:buNone/>
            </a:pPr>
            <a:r>
              <a:rPr lang="en-US" sz="800" dirty="0">
                <a:latin typeface="Consolas" panose="020B0609020204030204" pitchFamily="49" charset="0"/>
              </a:rPr>
              <a:t>##   9                  1400     0.85      0.69 </a:t>
            </a:r>
          </a:p>
          <a:p>
            <a:pPr marL="139700" indent="0">
              <a:buNone/>
            </a:pPr>
            <a:r>
              <a:rPr lang="en-US" sz="800" dirty="0">
                <a:latin typeface="Consolas" panose="020B0609020204030204" pitchFamily="49" charset="0"/>
              </a:rPr>
              <a:t>##   9                  1450     0.85      0.69 </a:t>
            </a:r>
          </a:p>
          <a:p>
            <a:pPr marL="139700" indent="0">
              <a:buNone/>
            </a:pPr>
            <a:r>
              <a:rPr lang="en-US" sz="800" dirty="0">
                <a:latin typeface="Consolas" panose="020B0609020204030204" pitchFamily="49" charset="0"/>
              </a:rPr>
              <a:t>##   9                  1500     0.85      0.69 </a:t>
            </a:r>
          </a:p>
          <a:p>
            <a:pPr marL="139700" indent="0">
              <a:buNone/>
            </a:pPr>
            <a:r>
              <a:rPr lang="en-US" sz="800" dirty="0">
                <a:latin typeface="Consolas" panose="020B0609020204030204" pitchFamily="49" charset="0"/>
              </a:rPr>
              <a:t>## </a:t>
            </a:r>
          </a:p>
          <a:p>
            <a:pPr marL="139700" indent="0">
              <a:buNone/>
            </a:pPr>
            <a:r>
              <a:rPr lang="en-US" sz="800" dirty="0">
                <a:latin typeface="Consolas" panose="020B0609020204030204" pitchFamily="49" charset="0"/>
              </a:rPr>
              <a:t>## Tuning parameter 'shrinkage' was held constant at a value of 0.1</a:t>
            </a:r>
          </a:p>
          <a:p>
            <a:pPr marL="139700" indent="0">
              <a:buNone/>
            </a:pPr>
            <a:r>
              <a:rPr lang="en-US" sz="800" dirty="0">
                <a:latin typeface="Consolas" panose="020B0609020204030204" pitchFamily="49" charset="0"/>
              </a:rPr>
              <a:t>## </a:t>
            </a:r>
          </a:p>
          <a:p>
            <a:pPr marL="139700" indent="0">
              <a:buNone/>
            </a:pPr>
            <a:r>
              <a:rPr lang="en-US" sz="800" dirty="0">
                <a:latin typeface="Consolas" panose="020B0609020204030204" pitchFamily="49" charset="0"/>
              </a:rPr>
              <a:t>## Tuning parameter '</a:t>
            </a:r>
            <a:r>
              <a:rPr lang="en-US" sz="800" dirty="0" err="1">
                <a:latin typeface="Consolas" panose="020B0609020204030204" pitchFamily="49" charset="0"/>
              </a:rPr>
              <a:t>n.minobsinnode</a:t>
            </a:r>
            <a:r>
              <a:rPr lang="en-US" sz="800" dirty="0">
                <a:latin typeface="Consolas" panose="020B0609020204030204" pitchFamily="49" charset="0"/>
              </a:rPr>
              <a:t>' was held constant at a value of 20</a:t>
            </a:r>
          </a:p>
          <a:p>
            <a:pPr marL="139700" indent="0">
              <a:buNone/>
            </a:pPr>
            <a:r>
              <a:rPr lang="en-US" sz="800" dirty="0">
                <a:latin typeface="Consolas" panose="020B0609020204030204" pitchFamily="49" charset="0"/>
              </a:rPr>
              <a:t>## Accuracy was used to select the optimal model using the largest value.</a:t>
            </a:r>
          </a:p>
          <a:p>
            <a:pPr marL="139700" indent="0">
              <a:buNone/>
            </a:pPr>
            <a:r>
              <a:rPr lang="en-US" sz="800" dirty="0">
                <a:latin typeface="Consolas" panose="020B0609020204030204" pitchFamily="49" charset="0"/>
              </a:rPr>
              <a:t>## The final values used for the model were </a:t>
            </a:r>
            <a:r>
              <a:rPr lang="en-US" sz="800" dirty="0" err="1">
                <a:latin typeface="Consolas" panose="020B0609020204030204" pitchFamily="49" charset="0"/>
              </a:rPr>
              <a:t>n.trees</a:t>
            </a:r>
            <a:r>
              <a:rPr lang="en-US" sz="800" dirty="0">
                <a:latin typeface="Consolas" panose="020B0609020204030204" pitchFamily="49" charset="0"/>
              </a:rPr>
              <a:t> = 1200,</a:t>
            </a:r>
          </a:p>
          <a:p>
            <a:pPr marL="139700" indent="0">
              <a:buNone/>
            </a:pPr>
            <a:r>
              <a:rPr lang="en-US" sz="800" dirty="0">
                <a:latin typeface="Consolas" panose="020B0609020204030204" pitchFamily="49" charset="0"/>
              </a:rPr>
              <a:t>##  </a:t>
            </a:r>
            <a:r>
              <a:rPr lang="en-US" sz="800" dirty="0" err="1">
                <a:latin typeface="Consolas" panose="020B0609020204030204" pitchFamily="49" charset="0"/>
              </a:rPr>
              <a:t>interaction.depth</a:t>
            </a:r>
            <a:r>
              <a:rPr lang="en-US" sz="800" dirty="0">
                <a:latin typeface="Consolas" panose="020B0609020204030204" pitchFamily="49" charset="0"/>
              </a:rPr>
              <a:t> = 9, shrinkage = 0.1 and </a:t>
            </a:r>
            <a:r>
              <a:rPr lang="en-US" sz="800" dirty="0" err="1">
                <a:latin typeface="Consolas" panose="020B0609020204030204" pitchFamily="49" charset="0"/>
              </a:rPr>
              <a:t>n.minobsinnode</a:t>
            </a:r>
            <a:r>
              <a:rPr lang="en-US" sz="800" dirty="0">
                <a:latin typeface="Consolas" panose="020B0609020204030204" pitchFamily="49" charset="0"/>
              </a:rPr>
              <a:t> = 20.</a:t>
            </a:r>
          </a:p>
        </p:txBody>
      </p:sp>
      <p:sp>
        <p:nvSpPr>
          <p:cNvPr id="9" name="Rectangle 8">
            <a:extLst>
              <a:ext uri="{FF2B5EF4-FFF2-40B4-BE49-F238E27FC236}">
                <a16:creationId xmlns:a16="http://schemas.microsoft.com/office/drawing/2014/main" id="{5218C53C-2391-4A4B-B92D-6BF5DDD6FB88}"/>
              </a:ext>
            </a:extLst>
          </p:cNvPr>
          <p:cNvSpPr/>
          <p:nvPr/>
        </p:nvSpPr>
        <p:spPr>
          <a:xfrm>
            <a:off x="129540" y="4773912"/>
            <a:ext cx="4572000" cy="261610"/>
          </a:xfrm>
          <a:prstGeom prst="rect">
            <a:avLst/>
          </a:prstGeom>
        </p:spPr>
        <p:txBody>
          <a:bodyPr>
            <a:spAutoFit/>
          </a:bodyPr>
          <a:lstStyle/>
          <a:p>
            <a:r>
              <a:rPr lang="en-US" sz="1100" dirty="0">
                <a:hlinkClick r:id="rId2"/>
              </a:rPr>
              <a:t>https://topepo.github.io/caret/model-training-and-tuning.html</a:t>
            </a:r>
            <a:endParaRPr lang="en-US" sz="1100" dirty="0"/>
          </a:p>
        </p:txBody>
      </p:sp>
    </p:spTree>
    <p:extLst>
      <p:ext uri="{BB962C8B-B14F-4D97-AF65-F5344CB8AC3E}">
        <p14:creationId xmlns:p14="http://schemas.microsoft.com/office/powerpoint/2010/main" val="3765086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1483-9F9C-41A8-97CD-D62E444B2816}"/>
              </a:ext>
            </a:extLst>
          </p:cNvPr>
          <p:cNvSpPr>
            <a:spLocks noGrp="1"/>
          </p:cNvSpPr>
          <p:nvPr>
            <p:ph type="title"/>
          </p:nvPr>
        </p:nvSpPr>
        <p:spPr>
          <a:xfrm>
            <a:off x="319498" y="180900"/>
            <a:ext cx="3002601" cy="755700"/>
          </a:xfrm>
        </p:spPr>
        <p:txBody>
          <a:bodyPr/>
          <a:lstStyle/>
          <a:p>
            <a:r>
              <a:rPr lang="en-US" dirty="0"/>
              <a:t>Azure AI Services</a:t>
            </a:r>
          </a:p>
        </p:txBody>
      </p:sp>
      <p:sp>
        <p:nvSpPr>
          <p:cNvPr id="5" name="Rectangle 4">
            <a:extLst>
              <a:ext uri="{FF2B5EF4-FFF2-40B4-BE49-F238E27FC236}">
                <a16:creationId xmlns:a16="http://schemas.microsoft.com/office/drawing/2014/main" id="{80769920-45D1-4B9A-AF46-161797BAC152}"/>
              </a:ext>
            </a:extLst>
          </p:cNvPr>
          <p:cNvSpPr/>
          <p:nvPr/>
        </p:nvSpPr>
        <p:spPr>
          <a:xfrm>
            <a:off x="0" y="4889584"/>
            <a:ext cx="4572000" cy="253916"/>
          </a:xfrm>
          <a:prstGeom prst="rect">
            <a:avLst/>
          </a:prstGeom>
        </p:spPr>
        <p:txBody>
          <a:bodyPr>
            <a:spAutoFit/>
          </a:bodyPr>
          <a:lstStyle/>
          <a:p>
            <a:r>
              <a:rPr lang="en-US" sz="1050" dirty="0">
                <a:hlinkClick r:id="rId2"/>
              </a:rPr>
              <a:t>https://azure.microsoft.com/en-us/products/ai-services</a:t>
            </a:r>
            <a:endParaRPr lang="en-US" sz="1050" dirty="0"/>
          </a:p>
        </p:txBody>
      </p:sp>
      <p:sp>
        <p:nvSpPr>
          <p:cNvPr id="6" name="Rectangle 5">
            <a:extLst>
              <a:ext uri="{FF2B5EF4-FFF2-40B4-BE49-F238E27FC236}">
                <a16:creationId xmlns:a16="http://schemas.microsoft.com/office/drawing/2014/main" id="{E49A9E6C-C4A7-465D-9E7B-D9435617039F}"/>
              </a:ext>
            </a:extLst>
          </p:cNvPr>
          <p:cNvSpPr/>
          <p:nvPr/>
        </p:nvSpPr>
        <p:spPr>
          <a:xfrm>
            <a:off x="4008321" y="249697"/>
            <a:ext cx="4769047" cy="738664"/>
          </a:xfrm>
          <a:prstGeom prst="rect">
            <a:avLst/>
          </a:prstGeom>
        </p:spPr>
        <p:txBody>
          <a:bodyPr wrap="square">
            <a:spAutoFit/>
          </a:bodyPr>
          <a:lstStyle/>
          <a:p>
            <a:r>
              <a:rPr lang="en-US" dirty="0">
                <a:solidFill>
                  <a:schemeClr val="bg2"/>
                </a:solidFill>
                <a:latin typeface="Segoe UI" panose="020B0502040204020203" pitchFamily="34" charset="0"/>
              </a:rPr>
              <a:t>Formerly called “Cognitive Services”, AI Services is a set of APIs that serve state-of-the-art models for various tasks. This includes computer vision, NLP, Open AI LLMs, etc.</a:t>
            </a:r>
            <a:endParaRPr lang="en-US" dirty="0">
              <a:solidFill>
                <a:schemeClr val="bg2"/>
              </a:solidFill>
            </a:endParaRPr>
          </a:p>
        </p:txBody>
      </p:sp>
      <p:graphicFrame>
        <p:nvGraphicFramePr>
          <p:cNvPr id="4" name="Object 3">
            <a:extLst>
              <a:ext uri="{FF2B5EF4-FFF2-40B4-BE49-F238E27FC236}">
                <a16:creationId xmlns:a16="http://schemas.microsoft.com/office/drawing/2014/main" id="{0D57DC28-1E24-2C21-58F5-13A066AA14AE}"/>
              </a:ext>
            </a:extLst>
          </p:cNvPr>
          <p:cNvGraphicFramePr>
            <a:graphicFrameLocks noChangeAspect="1"/>
          </p:cNvGraphicFramePr>
          <p:nvPr>
            <p:extLst>
              <p:ext uri="{D42A27DB-BD31-4B8C-83A1-F6EECF244321}">
                <p14:modId xmlns:p14="http://schemas.microsoft.com/office/powerpoint/2010/main" val="475669903"/>
              </p:ext>
            </p:extLst>
          </p:nvPr>
        </p:nvGraphicFramePr>
        <p:xfrm>
          <a:off x="538266" y="1333098"/>
          <a:ext cx="8067468" cy="3142951"/>
        </p:xfrm>
        <a:graphic>
          <a:graphicData uri="http://schemas.openxmlformats.org/presentationml/2006/ole">
            <mc:AlternateContent xmlns:mc="http://schemas.openxmlformats.org/markup-compatibility/2006">
              <mc:Choice xmlns:v="urn:schemas-microsoft-com:vml" Requires="v">
                <p:oleObj r:id="rId3" imgW="29390276" imgH="11447145" progId="">
                  <p:embed/>
                </p:oleObj>
              </mc:Choice>
              <mc:Fallback>
                <p:oleObj r:id="rId3" imgW="29390276" imgH="11447145" progId="">
                  <p:embed/>
                  <p:pic>
                    <p:nvPicPr>
                      <p:cNvPr id="0" name=""/>
                      <p:cNvPicPr/>
                      <p:nvPr/>
                    </p:nvPicPr>
                    <p:blipFill>
                      <a:blip r:embed="rId4"/>
                      <a:stretch>
                        <a:fillRect/>
                      </a:stretch>
                    </p:blipFill>
                    <p:spPr>
                      <a:xfrm>
                        <a:off x="538266" y="1333098"/>
                        <a:ext cx="8067468" cy="3142951"/>
                      </a:xfrm>
                      <a:prstGeom prst="rect">
                        <a:avLst/>
                      </a:prstGeom>
                    </p:spPr>
                  </p:pic>
                </p:oleObj>
              </mc:Fallback>
            </mc:AlternateContent>
          </a:graphicData>
        </a:graphic>
      </p:graphicFrame>
      <p:pic>
        <p:nvPicPr>
          <p:cNvPr id="9" name="Graphic 8">
            <a:extLst>
              <a:ext uri="{FF2B5EF4-FFF2-40B4-BE49-F238E27FC236}">
                <a16:creationId xmlns:a16="http://schemas.microsoft.com/office/drawing/2014/main" id="{F368A54F-3C16-C253-FE50-18472621A3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96794" y="318494"/>
            <a:ext cx="601070" cy="601070"/>
          </a:xfrm>
          <a:prstGeom prst="rect">
            <a:avLst/>
          </a:prstGeom>
        </p:spPr>
      </p:pic>
    </p:spTree>
    <p:extLst>
      <p:ext uri="{BB962C8B-B14F-4D97-AF65-F5344CB8AC3E}">
        <p14:creationId xmlns:p14="http://schemas.microsoft.com/office/powerpoint/2010/main" val="529951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BD73D-0754-4EEE-9672-573C08A655F4}"/>
              </a:ext>
            </a:extLst>
          </p:cNvPr>
          <p:cNvSpPr>
            <a:spLocks noGrp="1"/>
          </p:cNvSpPr>
          <p:nvPr>
            <p:ph type="title"/>
          </p:nvPr>
        </p:nvSpPr>
        <p:spPr>
          <a:xfrm>
            <a:off x="319500" y="565744"/>
            <a:ext cx="2808000" cy="894665"/>
          </a:xfrm>
        </p:spPr>
        <p:txBody>
          <a:bodyPr/>
          <a:lstStyle/>
          <a:p>
            <a:r>
              <a:rPr lang="en-US" dirty="0"/>
              <a:t>Azure Machine Learning Studio</a:t>
            </a:r>
          </a:p>
        </p:txBody>
      </p:sp>
      <p:pic>
        <p:nvPicPr>
          <p:cNvPr id="4" name="Picture 3">
            <a:extLst>
              <a:ext uri="{FF2B5EF4-FFF2-40B4-BE49-F238E27FC236}">
                <a16:creationId xmlns:a16="http://schemas.microsoft.com/office/drawing/2014/main" id="{FB2774EB-D60C-47EA-B681-47D8AFFFBB10}"/>
              </a:ext>
            </a:extLst>
          </p:cNvPr>
          <p:cNvPicPr>
            <a:picLocks noChangeAspect="1"/>
          </p:cNvPicPr>
          <p:nvPr/>
        </p:nvPicPr>
        <p:blipFill>
          <a:blip r:embed="rId2"/>
          <a:stretch>
            <a:fillRect/>
          </a:stretch>
        </p:blipFill>
        <p:spPr>
          <a:xfrm>
            <a:off x="0" y="1460409"/>
            <a:ext cx="9144000" cy="3521529"/>
          </a:xfrm>
          <a:prstGeom prst="rect">
            <a:avLst/>
          </a:prstGeom>
        </p:spPr>
      </p:pic>
      <p:sp>
        <p:nvSpPr>
          <p:cNvPr id="5" name="TextBox 4">
            <a:extLst>
              <a:ext uri="{FF2B5EF4-FFF2-40B4-BE49-F238E27FC236}">
                <a16:creationId xmlns:a16="http://schemas.microsoft.com/office/drawing/2014/main" id="{CF7B0A50-4CE2-4371-A957-B9B6CC4231EC}"/>
              </a:ext>
            </a:extLst>
          </p:cNvPr>
          <p:cNvSpPr txBox="1"/>
          <p:nvPr/>
        </p:nvSpPr>
        <p:spPr>
          <a:xfrm>
            <a:off x="3861530" y="253660"/>
            <a:ext cx="5025911" cy="1200329"/>
          </a:xfrm>
          <a:prstGeom prst="rect">
            <a:avLst/>
          </a:prstGeom>
          <a:noFill/>
        </p:spPr>
        <p:txBody>
          <a:bodyPr wrap="square" rtlCol="0">
            <a:spAutoFit/>
          </a:bodyPr>
          <a:lstStyle/>
          <a:p>
            <a:r>
              <a:rPr lang="en-US" sz="1200" dirty="0"/>
              <a:t>Simplify and accelerate the building, training, and deployment of your machine learning models. Use automated machine learning to identify suitable algorithms and tune hyperparameters faster. Improve productivity and reduce costs with autoscaling compute and DevOps for machine learning. Seamlessly deploy to the cloud and the edge with one click.</a:t>
            </a:r>
          </a:p>
        </p:txBody>
      </p:sp>
      <p:sp>
        <p:nvSpPr>
          <p:cNvPr id="6" name="Rectangle 5">
            <a:extLst>
              <a:ext uri="{FF2B5EF4-FFF2-40B4-BE49-F238E27FC236}">
                <a16:creationId xmlns:a16="http://schemas.microsoft.com/office/drawing/2014/main" id="{2AE219AF-AAB5-43F9-8FFF-425B7BBBAFDA}"/>
              </a:ext>
            </a:extLst>
          </p:cNvPr>
          <p:cNvSpPr/>
          <p:nvPr/>
        </p:nvSpPr>
        <p:spPr>
          <a:xfrm>
            <a:off x="0" y="4881890"/>
            <a:ext cx="4572000" cy="253916"/>
          </a:xfrm>
          <a:prstGeom prst="rect">
            <a:avLst/>
          </a:prstGeom>
        </p:spPr>
        <p:txBody>
          <a:bodyPr>
            <a:spAutoFit/>
          </a:bodyPr>
          <a:lstStyle/>
          <a:p>
            <a:r>
              <a:rPr lang="en-US" sz="1050" dirty="0">
                <a:hlinkClick r:id="rId3"/>
              </a:rPr>
              <a:t>https://azure.microsoft.com/en-us/services/machine-learning-service/</a:t>
            </a:r>
            <a:endParaRPr lang="en-US" sz="1050" dirty="0"/>
          </a:p>
        </p:txBody>
      </p:sp>
      <p:pic>
        <p:nvPicPr>
          <p:cNvPr id="3" name="Picture 6" descr="microsoft machine learning services for Sale OFF 61%">
            <a:extLst>
              <a:ext uri="{FF2B5EF4-FFF2-40B4-BE49-F238E27FC236}">
                <a16:creationId xmlns:a16="http://schemas.microsoft.com/office/drawing/2014/main" id="{EF1C4DBC-F143-7030-B9FD-EF12289877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1944" y="670176"/>
            <a:ext cx="637329"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2888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164BB-6EAA-E364-AEE0-F9184B4B4417}"/>
              </a:ext>
            </a:extLst>
          </p:cNvPr>
          <p:cNvSpPr>
            <a:spLocks noGrp="1"/>
          </p:cNvSpPr>
          <p:nvPr>
            <p:ph type="title"/>
          </p:nvPr>
        </p:nvSpPr>
        <p:spPr/>
        <p:txBody>
          <a:bodyPr/>
          <a:lstStyle/>
          <a:p>
            <a:r>
              <a:rPr lang="en-US" dirty="0"/>
              <a:t>Azure AI Studio</a:t>
            </a:r>
          </a:p>
        </p:txBody>
      </p:sp>
      <p:sp>
        <p:nvSpPr>
          <p:cNvPr id="3" name="Text Placeholder 2">
            <a:extLst>
              <a:ext uri="{FF2B5EF4-FFF2-40B4-BE49-F238E27FC236}">
                <a16:creationId xmlns:a16="http://schemas.microsoft.com/office/drawing/2014/main" id="{3B2F0B72-C34A-BBDE-6E72-A721994C62F0}"/>
              </a:ext>
            </a:extLst>
          </p:cNvPr>
          <p:cNvSpPr>
            <a:spLocks noGrp="1"/>
          </p:cNvSpPr>
          <p:nvPr>
            <p:ph type="body" idx="1"/>
          </p:nvPr>
        </p:nvSpPr>
        <p:spPr>
          <a:xfrm>
            <a:off x="163750" y="1846804"/>
            <a:ext cx="2857333" cy="2806200"/>
          </a:xfrm>
        </p:spPr>
        <p:txBody>
          <a:bodyPr/>
          <a:lstStyle/>
          <a:p>
            <a:pPr marL="152400" indent="0">
              <a:buNone/>
            </a:pPr>
            <a:r>
              <a:rPr lang="en-US" dirty="0"/>
              <a:t>The “generative AI development hub”</a:t>
            </a:r>
          </a:p>
          <a:p>
            <a:endParaRPr lang="en-US" dirty="0"/>
          </a:p>
          <a:p>
            <a:r>
              <a:rPr lang="en-US" dirty="0"/>
              <a:t>Allows you to test and deploy various models, including LLMs and image models</a:t>
            </a:r>
          </a:p>
          <a:p>
            <a:pPr lvl="1">
              <a:spcBef>
                <a:spcPts val="0"/>
              </a:spcBef>
              <a:spcAft>
                <a:spcPts val="600"/>
              </a:spcAft>
            </a:pPr>
            <a:r>
              <a:rPr lang="en-US" dirty="0"/>
              <a:t>Open-source, OpenAI, and others</a:t>
            </a:r>
          </a:p>
        </p:txBody>
      </p:sp>
      <p:pic>
        <p:nvPicPr>
          <p:cNvPr id="1026" name="Picture 2">
            <a:extLst>
              <a:ext uri="{FF2B5EF4-FFF2-40B4-BE49-F238E27FC236}">
                <a16:creationId xmlns:a16="http://schemas.microsoft.com/office/drawing/2014/main" id="{6DF25182-3F2F-D681-2F75-731D4A51C0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420" t="12965" r="10436" b="12781"/>
          <a:stretch/>
        </p:blipFill>
        <p:spPr bwMode="auto">
          <a:xfrm>
            <a:off x="3259475" y="381683"/>
            <a:ext cx="5799620" cy="43801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2722D6-82DE-150A-4924-C4655BE4B3FC}"/>
              </a:ext>
            </a:extLst>
          </p:cNvPr>
          <p:cNvSpPr txBox="1"/>
          <p:nvPr/>
        </p:nvSpPr>
        <p:spPr>
          <a:xfrm>
            <a:off x="825658" y="3701159"/>
            <a:ext cx="1795684" cy="307777"/>
          </a:xfrm>
          <a:prstGeom prst="rect">
            <a:avLst/>
          </a:prstGeom>
          <a:noFill/>
        </p:spPr>
        <p:txBody>
          <a:bodyPr wrap="none" rtlCol="0">
            <a:spAutoFit/>
          </a:bodyPr>
          <a:lstStyle/>
          <a:p>
            <a:r>
              <a:rPr lang="en-US" dirty="0">
                <a:hlinkClick r:id="rId3"/>
              </a:rPr>
              <a:t>https://ai.azure.com/</a:t>
            </a:r>
            <a:endParaRPr lang="en-US" dirty="0"/>
          </a:p>
        </p:txBody>
      </p:sp>
      <p:pic>
        <p:nvPicPr>
          <p:cNvPr id="1028" name="Picture 4" descr="Azure AI Studio - Pricing | Microsoft Azure">
            <a:extLst>
              <a:ext uri="{FF2B5EF4-FFF2-40B4-BE49-F238E27FC236}">
                <a16:creationId xmlns:a16="http://schemas.microsoft.com/office/drawing/2014/main" id="{C3633C10-9B71-3920-EE88-16380CAD1C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989" t="8252" r="29780" b="8954"/>
          <a:stretch/>
        </p:blipFill>
        <p:spPr bwMode="auto">
          <a:xfrm>
            <a:off x="1190730" y="292532"/>
            <a:ext cx="788190" cy="830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207542"/>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2174</TotalTime>
  <Words>4965</Words>
  <Application>Microsoft Office PowerPoint</Application>
  <PresentationFormat>On-screen Show (16:9)</PresentationFormat>
  <Paragraphs>1059</Paragraphs>
  <Slides>64</Slides>
  <Notes>8</Notes>
  <HiddenSlides>1</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64</vt:i4>
      </vt:variant>
    </vt:vector>
  </HeadingPairs>
  <TitlesOfParts>
    <vt:vector size="74" baseType="lpstr">
      <vt:lpstr>Wingdings</vt:lpstr>
      <vt:lpstr>Cambria Math</vt:lpstr>
      <vt:lpstr>Cambria</vt:lpstr>
      <vt:lpstr>Consolas</vt:lpstr>
      <vt:lpstr>Lato</vt:lpstr>
      <vt:lpstr>Arial</vt:lpstr>
      <vt:lpstr>Segoe UI</vt:lpstr>
      <vt:lpstr>Raleway</vt:lpstr>
      <vt:lpstr>Swiss</vt:lpstr>
      <vt:lpstr>Equation</vt:lpstr>
      <vt:lpstr>Machine Learning and AI</vt:lpstr>
      <vt:lpstr>Overview</vt:lpstr>
      <vt:lpstr>Intro to Machine Learning</vt:lpstr>
      <vt:lpstr>Machine Learning and AI Options in the Azure Cloud</vt:lpstr>
      <vt:lpstr>PowerPoint Presentation</vt:lpstr>
      <vt:lpstr>Data Science Virtual Machine</vt:lpstr>
      <vt:lpstr>Azure AI Services</vt:lpstr>
      <vt:lpstr>Azure Machine Learning Studio</vt:lpstr>
      <vt:lpstr>Azure AI Studio</vt:lpstr>
      <vt:lpstr>Automated Machine Learning (When you’re too lazy busy to do it yourself…)</vt:lpstr>
      <vt:lpstr>AutoML</vt:lpstr>
      <vt:lpstr>Picking the Best Model</vt:lpstr>
      <vt:lpstr>Tracking ML Experiments: Two Ways</vt:lpstr>
      <vt:lpstr>MLOps Lifecycle in Azure Machine Learning</vt:lpstr>
      <vt:lpstr>Machine Learning Lab Assignment</vt:lpstr>
      <vt:lpstr>Large Language Models, RAG, and Prompt Flows</vt:lpstr>
      <vt:lpstr>What are Large Language Models?</vt:lpstr>
      <vt:lpstr>How Do LLMs Work?</vt:lpstr>
      <vt:lpstr>How Are They Trained?</vt:lpstr>
      <vt:lpstr>Transformers and Attention</vt:lpstr>
      <vt:lpstr>Places to Play with Open-Source Models</vt:lpstr>
      <vt:lpstr>Chat Playground</vt:lpstr>
      <vt:lpstr>Content Filters</vt:lpstr>
      <vt:lpstr>RAG: Retrieval Augmented Generation</vt:lpstr>
      <vt:lpstr>Prompt Flows</vt:lpstr>
      <vt:lpstr>MLOps and Model Deployment</vt:lpstr>
      <vt:lpstr>“Now that my client has an ML model that they’re happy with, how do we go about using it in production?”</vt:lpstr>
      <vt:lpstr>Deployment Options</vt:lpstr>
      <vt:lpstr>Batch Scoring</vt:lpstr>
      <vt:lpstr>Databricks + Azure Data Factory</vt:lpstr>
      <vt:lpstr>Realtime Scoring</vt:lpstr>
      <vt:lpstr>Deep Learning + GPU Acceleration</vt:lpstr>
      <vt:lpstr>Overview of Neural Networks</vt:lpstr>
      <vt:lpstr>PowerPoint Presentation</vt:lpstr>
      <vt:lpstr>ONNX</vt:lpstr>
      <vt:lpstr>Types of Processors (Well, the ones relevant to ML/DL/AI)</vt:lpstr>
      <vt:lpstr>Precision, Precisely</vt:lpstr>
      <vt:lpstr>CUDA and OpenCL</vt:lpstr>
      <vt:lpstr>Triton and Metal</vt:lpstr>
      <vt:lpstr>APPENDIX</vt:lpstr>
      <vt:lpstr>PowerPoint Presentation</vt:lpstr>
      <vt:lpstr>PowerPoint Presentation</vt:lpstr>
      <vt:lpstr>PowerPoint Presentation</vt:lpstr>
      <vt:lpstr>Machine Learning Deep Dive</vt:lpstr>
      <vt:lpstr>Linear Regression</vt:lpstr>
      <vt:lpstr>Regression Model Metrics</vt:lpstr>
      <vt:lpstr>Tree-Based Classification</vt:lpstr>
      <vt:lpstr>Divide and Conquer</vt:lpstr>
      <vt:lpstr>Classification Trees (ID3,CART,C4.5)</vt:lpstr>
      <vt:lpstr>Best Split</vt:lpstr>
      <vt:lpstr>Pruning Trees</vt:lpstr>
      <vt:lpstr>“Accuracy is the best indication of a good model.” – Wrong People</vt:lpstr>
      <vt:lpstr>Classification Model Metrics</vt:lpstr>
      <vt:lpstr>Clustering</vt:lpstr>
      <vt:lpstr>Computational Complexity</vt:lpstr>
      <vt:lpstr>Just Keep Modelin’</vt:lpstr>
      <vt:lpstr>Grid Search</vt:lpstr>
      <vt:lpstr>Regularization</vt:lpstr>
      <vt:lpstr>Common Parameters to Sweep</vt:lpstr>
      <vt:lpstr>Gradient Descent</vt:lpstr>
      <vt:lpstr>Cross Validation</vt:lpstr>
      <vt:lpstr> When to parallelize? </vt:lpstr>
      <vt:lpstr>Training Parallelization - Packages</vt:lpstr>
      <vt:lpstr>caret 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Colby Ford</cp:lastModifiedBy>
  <cp:revision>144</cp:revision>
  <dcterms:created xsi:type="dcterms:W3CDTF">2019-01-02T02:35:54Z</dcterms:created>
  <dcterms:modified xsi:type="dcterms:W3CDTF">2024-10-09T14:27:35Z</dcterms:modified>
</cp:coreProperties>
</file>